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69"/>
  </p:notesMasterIdLst>
  <p:sldIdLst>
    <p:sldId id="349" r:id="rId3"/>
    <p:sldId id="287" r:id="rId4"/>
    <p:sldId id="545" r:id="rId5"/>
    <p:sldId id="554" r:id="rId6"/>
    <p:sldId id="468" r:id="rId7"/>
    <p:sldId id="474" r:id="rId8"/>
    <p:sldId id="469" r:id="rId9"/>
    <p:sldId id="480" r:id="rId10"/>
    <p:sldId id="282" r:id="rId11"/>
    <p:sldId id="257" r:id="rId12"/>
    <p:sldId id="263" r:id="rId13"/>
    <p:sldId id="264" r:id="rId14"/>
    <p:sldId id="546" r:id="rId15"/>
    <p:sldId id="268" r:id="rId16"/>
    <p:sldId id="477" r:id="rId17"/>
    <p:sldId id="478" r:id="rId18"/>
    <p:sldId id="479" r:id="rId19"/>
    <p:sldId id="547" r:id="rId20"/>
    <p:sldId id="553" r:id="rId21"/>
    <p:sldId id="277" r:id="rId22"/>
    <p:sldId id="278" r:id="rId23"/>
    <p:sldId id="548" r:id="rId24"/>
    <p:sldId id="271" r:id="rId25"/>
    <p:sldId id="279" r:id="rId26"/>
    <p:sldId id="280" r:id="rId27"/>
    <p:sldId id="549" r:id="rId28"/>
    <p:sldId id="550" r:id="rId29"/>
    <p:sldId id="551" r:id="rId30"/>
    <p:sldId id="552" r:id="rId31"/>
    <p:sldId id="559" r:id="rId32"/>
    <p:sldId id="518" r:id="rId33"/>
    <p:sldId id="516" r:id="rId34"/>
    <p:sldId id="517" r:id="rId35"/>
    <p:sldId id="519" r:id="rId36"/>
    <p:sldId id="520" r:id="rId37"/>
    <p:sldId id="521" r:id="rId38"/>
    <p:sldId id="522" r:id="rId39"/>
    <p:sldId id="523" r:id="rId40"/>
    <p:sldId id="524" r:id="rId41"/>
    <p:sldId id="525" r:id="rId42"/>
    <p:sldId id="557" r:id="rId43"/>
    <p:sldId id="558" r:id="rId44"/>
    <p:sldId id="544" r:id="rId45"/>
    <p:sldId id="527" r:id="rId46"/>
    <p:sldId id="528" r:id="rId47"/>
    <p:sldId id="529" r:id="rId48"/>
    <p:sldId id="530" r:id="rId49"/>
    <p:sldId id="531" r:id="rId50"/>
    <p:sldId id="532" r:id="rId51"/>
    <p:sldId id="533" r:id="rId52"/>
    <p:sldId id="560" r:id="rId53"/>
    <p:sldId id="535" r:id="rId54"/>
    <p:sldId id="536" r:id="rId55"/>
    <p:sldId id="537" r:id="rId56"/>
    <p:sldId id="538" r:id="rId57"/>
    <p:sldId id="561" r:id="rId58"/>
    <p:sldId id="272" r:id="rId59"/>
    <p:sldId id="276" r:id="rId60"/>
    <p:sldId id="267" r:id="rId61"/>
    <p:sldId id="295" r:id="rId62"/>
    <p:sldId id="294" r:id="rId63"/>
    <p:sldId id="296" r:id="rId64"/>
    <p:sldId id="563" r:id="rId65"/>
    <p:sldId id="562" r:id="rId66"/>
    <p:sldId id="565" r:id="rId67"/>
    <p:sldId id="54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6"/>
    <p:restoredTop sz="96327"/>
  </p:normalViewPr>
  <p:slideViewPr>
    <p:cSldViewPr snapToGrid="0" snapToObjects="1">
      <p:cViewPr>
        <p:scale>
          <a:sx n="99" d="100"/>
          <a:sy n="99" d="100"/>
        </p:scale>
        <p:origin x="144"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indah\Documents\SEMESTER%204\DATA%20SCIENCE%20PROJECT\combine_featu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twitter_are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twitter_are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df_assoc.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df_assoc.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Sheet1!$C$19</c:f>
              <c:strCache>
                <c:ptCount val="1"/>
                <c:pt idx="0">
                  <c:v>average</c:v>
                </c:pt>
              </c:strCache>
            </c:strRef>
          </c:tx>
          <c:spPr>
            <a:solidFill>
              <a:schemeClr val="accent1"/>
            </a:solidFill>
            <a:ln>
              <a:noFill/>
            </a:ln>
            <a:effectLst/>
          </c:spPr>
          <c:invertIfNegative val="0"/>
          <c:cat>
            <c:strRef>
              <c:f>Sheet1!$B$20:$B$159</c:f>
              <c:strCache>
                <c:ptCount val="140"/>
                <c:pt idx="0">
                  <c:v>median_sales_price_last_12_months</c:v>
                </c:pt>
                <c:pt idx="1">
                  <c:v>median_new_property_sales_price_last_12_months</c:v>
                </c:pt>
                <c:pt idx="2">
                  <c:v>median_avm</c:v>
                </c:pt>
                <c:pt idx="3">
                  <c:v>75th_percentile_sales_price_last_12_months</c:v>
                </c:pt>
                <c:pt idx="4">
                  <c:v>equivinc_median_syn</c:v>
                </c:pt>
                <c:pt idx="5">
                  <c:v>75th_percentile_sales_price_last_12_months</c:v>
                </c:pt>
                <c:pt idx="6">
                  <c:v>median_sales_price_last_12_months</c:v>
                </c:pt>
                <c:pt idx="7">
                  <c:v>median_avm</c:v>
                </c:pt>
                <c:pt idx="8">
                  <c:v>median_equity_value</c:v>
                </c:pt>
                <c:pt idx="9">
                  <c:v>finance_insur_med_emply_incjob_aud</c:v>
                </c:pt>
                <c:pt idx="10">
                  <c:v>qualf_p_brn_ovs_bachelor_degree_lvl_pr100</c:v>
                </c:pt>
                <c:pt idx="11">
                  <c:v>occ_p_brn_ovs_pros_pr100</c:v>
                </c:pt>
                <c:pt idx="12">
                  <c:v>perc_indig_hsld_equiv_inc_above_1500</c:v>
                </c:pt>
                <c:pt idx="13">
                  <c:v>qualf_p_brn_ovs_postgrad_degree_lvl_pr100</c:v>
                </c:pt>
                <c:pt idx="14">
                  <c:v>pro_sci_tech_num_jobs_000</c:v>
                </c:pt>
                <c:pt idx="15">
                  <c:v>median_new_property_sales_price_last_12_months</c:v>
                </c:pt>
                <c:pt idx="16">
                  <c:v>population_density</c:v>
                </c:pt>
                <c:pt idx="17">
                  <c:v>french</c:v>
                </c:pt>
                <c:pt idx="18">
                  <c:v>total_sales_value_last_12_months</c:v>
                </c:pt>
                <c:pt idx="19">
                  <c:v>value_alterations_additions_conversions_resial_building_aud000</c:v>
                </c:pt>
                <c:pt idx="20">
                  <c:v>num_auction_listings_last_12_months</c:v>
                </c:pt>
                <c:pt idx="21">
                  <c:v>num_bsns_by_industry_hlth_care_soc_asst_num</c:v>
                </c:pt>
                <c:pt idx="22">
                  <c:v>total_sales_value_last_12_months</c:v>
                </c:pt>
                <c:pt idx="23">
                  <c:v>num_bsns_by_industry_arts_rec_num</c:v>
                </c:pt>
                <c:pt idx="24">
                  <c:v>median_equity_value</c:v>
                </c:pt>
                <c:pt idx="25">
                  <c:v>japanese</c:v>
                </c:pt>
                <c:pt idx="26">
                  <c:v>life_satisfaction_pc_70_synth</c:v>
                </c:pt>
                <c:pt idx="27">
                  <c:v>commonwealth_seniors_health_card</c:v>
                </c:pt>
                <c:pt idx="28">
                  <c:v>german</c:v>
                </c:pt>
                <c:pt idx="29">
                  <c:v>total_migration_rate</c:v>
                </c:pt>
                <c:pt idx="30">
                  <c:v>total_number_of_properties</c:v>
                </c:pt>
                <c:pt idx="31">
                  <c:v>employment_female_25_44</c:v>
                </c:pt>
                <c:pt idx="32">
                  <c:v>num_auction_listings_last_12_months</c:v>
                </c:pt>
                <c:pt idx="33">
                  <c:v>labourforce_female_25_44</c:v>
                </c:pt>
                <c:pt idx="34">
                  <c:v>spanish</c:v>
                </c:pt>
                <c:pt idx="35">
                  <c:v>jun_2016</c:v>
                </c:pt>
                <c:pt idx="36">
                  <c:v>num_rental_listings_last_12_months</c:v>
                </c:pt>
                <c:pt idx="37">
                  <c:v>vol_25_44</c:v>
                </c:pt>
                <c:pt idx="38">
                  <c:v>employment_total</c:v>
                </c:pt>
                <c:pt idx="39">
                  <c:v>num_repeat_sales_last_12_months</c:v>
                </c:pt>
                <c:pt idx="40">
                  <c:v>num_sales_last_12_months</c:v>
                </c:pt>
                <c:pt idx="41">
                  <c:v>num_new_listings_last_12_months</c:v>
                </c:pt>
                <c:pt idx="42">
                  <c:v>employment_male_25_44</c:v>
                </c:pt>
                <c:pt idx="43">
                  <c:v>labourforce_male_25_44</c:v>
                </c:pt>
                <c:pt idx="44">
                  <c:v>russian</c:v>
                </c:pt>
                <c:pt idx="45">
                  <c:v>labourforce_total</c:v>
                </c:pt>
                <c:pt idx="46">
                  <c:v>development_on_track_perc_2018</c:v>
                </c:pt>
                <c:pt idx="47">
                  <c:v>num_listings_last_12_months</c:v>
                </c:pt>
                <c:pt idx="48">
                  <c:v>chinese_total</c:v>
                </c:pt>
                <c:pt idx="49">
                  <c:v>chinese_cantonese</c:v>
                </c:pt>
                <c:pt idx="50">
                  <c:v>female_nevermarried</c:v>
                </c:pt>
                <c:pt idx="51">
                  <c:v>chinese_mandarin</c:v>
                </c:pt>
                <c:pt idx="52">
                  <c:v>female_20_64</c:v>
                </c:pt>
                <c:pt idx="53">
                  <c:v>pop_20_64</c:v>
                </c:pt>
                <c:pt idx="54">
                  <c:v>male_20_64</c:v>
                </c:pt>
                <c:pt idx="55">
                  <c:v>value_tot_resial_building_aud000</c:v>
                </c:pt>
                <c:pt idx="56">
                  <c:v>male_nevermarried</c:v>
                </c:pt>
                <c:pt idx="57">
                  <c:v>polish</c:v>
                </c:pt>
                <c:pt idx="58">
                  <c:v>other</c:v>
                </c:pt>
                <c:pt idx="59">
                  <c:v>development_on_track_perc_2018</c:v>
                </c:pt>
                <c:pt idx="60">
                  <c:v>persian_excluding_dari</c:v>
                </c:pt>
                <c:pt idx="61">
                  <c:v>totalpers_synth</c:v>
                </c:pt>
                <c:pt idx="62">
                  <c:v>total_pop_synth</c:v>
                </c:pt>
                <c:pt idx="63">
                  <c:v>greek</c:v>
                </c:pt>
                <c:pt idx="64">
                  <c:v>female_married</c:v>
                </c:pt>
                <c:pt idx="65">
                  <c:v>male_married</c:v>
                </c:pt>
                <c:pt idx="66">
                  <c:v>total_erp</c:v>
                </c:pt>
                <c:pt idx="67">
                  <c:v>total_dwellings_at_least_one_motor_vehicle</c:v>
                </c:pt>
                <c:pt idx="68">
                  <c:v>population</c:v>
                </c:pt>
                <c:pt idx="69">
                  <c:v>totalpers_synth</c:v>
                </c:pt>
                <c:pt idx="70">
                  <c:v>num_new_property_sales_last_12_months</c:v>
                </c:pt>
                <c:pt idx="71">
                  <c:v>korean</c:v>
                </c:pt>
                <c:pt idx="72">
                  <c:v>chinese _other</c:v>
                </c:pt>
                <c:pt idx="73">
                  <c:v>development_on_track_perc_2018</c:v>
                </c:pt>
                <c:pt idx="74">
                  <c:v>austudy</c:v>
                </c:pt>
                <c:pt idx="75">
                  <c:v>dutch</c:v>
                </c:pt>
                <c:pt idx="76">
                  <c:v>Indonesian</c:v>
                </c:pt>
                <c:pt idx="77">
                  <c:v>renter_ratio</c:v>
                </c:pt>
                <c:pt idx="78">
                  <c:v>youth_allowance_student_and_apprentice</c:v>
                </c:pt>
                <c:pt idx="79">
                  <c:v>renter_ratio</c:v>
                </c:pt>
                <c:pt idx="80">
                  <c:v>italian</c:v>
                </c:pt>
                <c:pt idx="81">
                  <c:v>thai</c:v>
                </c:pt>
                <c:pt idx="82">
                  <c:v>Indo_Aryan_Hindi</c:v>
                </c:pt>
                <c:pt idx="83">
                  <c:v>visitors</c:v>
                </c:pt>
                <c:pt idx="84">
                  <c:v>Southeast_Asian_Austronesian_Total</c:v>
                </c:pt>
                <c:pt idx="85">
                  <c:v>average_vacancy_rate_last_12_months</c:v>
                </c:pt>
                <c:pt idx="86">
                  <c:v>Indo_Aryan_Other</c:v>
                </c:pt>
                <c:pt idx="87">
                  <c:v>croatian</c:v>
                </c:pt>
                <c:pt idx="88">
                  <c:v>children_wh_valid_scores_count_2018</c:v>
                </c:pt>
                <c:pt idx="89">
                  <c:v>Indo_Aryan_Total</c:v>
                </c:pt>
                <c:pt idx="90">
                  <c:v>english_only</c:v>
                </c:pt>
                <c:pt idx="91">
                  <c:v>tamil</c:v>
                </c:pt>
                <c:pt idx="92">
                  <c:v>other_persons</c:v>
                </c:pt>
                <c:pt idx="93">
                  <c:v>afrikaans</c:v>
                </c:pt>
                <c:pt idx="94">
                  <c:v>serbian</c:v>
                </c:pt>
                <c:pt idx="95">
                  <c:v>Indo_Aryan_Sinhalese</c:v>
                </c:pt>
                <c:pt idx="96">
                  <c:v>average_land_size</c:v>
                </c:pt>
                <c:pt idx="97">
                  <c:v>Indo_Aryan_Bengali</c:v>
                </c:pt>
                <c:pt idx="98">
                  <c:v>Filipino</c:v>
                </c:pt>
                <c:pt idx="99">
                  <c:v>arabic</c:v>
                </c:pt>
                <c:pt idx="100">
                  <c:v>median_vendor_discount_last_12_months</c:v>
                </c:pt>
                <c:pt idx="101">
                  <c:v>macedonian</c:v>
                </c:pt>
                <c:pt idx="102">
                  <c:v>Indo_Aryan_Urdu</c:v>
                </c:pt>
                <c:pt idx="103">
                  <c:v>num_new_property_sales_last_12_months</c:v>
                </c:pt>
                <c:pt idx="104">
                  <c:v>12_month_change_in_listing_volumes_12_months</c:v>
                </c:pt>
                <c:pt idx="105">
                  <c:v>maltese</c:v>
                </c:pt>
                <c:pt idx="106">
                  <c:v>num_rental_listings_last_12_months</c:v>
                </c:pt>
                <c:pt idx="107">
                  <c:v>turkish</c:v>
                </c:pt>
                <c:pt idx="108">
                  <c:v>vietnamese</c:v>
                </c:pt>
                <c:pt idx="109">
                  <c:v>12_month_change_in_listing_volumes_12_months</c:v>
                </c:pt>
                <c:pt idx="110">
                  <c:v>average_vacancy_rate_last_12_months</c:v>
                </c:pt>
                <c:pt idx="111">
                  <c:v>Indo_Aryan_Punjabi</c:v>
                </c:pt>
                <c:pt idx="112">
                  <c:v>median_vendor_discount_last_12_months</c:v>
                </c:pt>
                <c:pt idx="113">
                  <c:v>total_number_of_properties</c:v>
                </c:pt>
                <c:pt idx="114">
                  <c:v>mar_2016</c:v>
                </c:pt>
                <c:pt idx="115">
                  <c:v>12_month_change_median_asking_rent_12_months</c:v>
                </c:pt>
                <c:pt idx="116">
                  <c:v>total</c:v>
                </c:pt>
                <c:pt idx="117">
                  <c:v>samoan</c:v>
                </c:pt>
                <c:pt idx="118">
                  <c:v>Australian_Indigenous</c:v>
                </c:pt>
                <c:pt idx="119">
                  <c:v>12_month_change_median_asking_rent_12_months</c:v>
                </c:pt>
                <c:pt idx="120">
                  <c:v>num_sales_last_12_months</c:v>
                </c:pt>
                <c:pt idx="121">
                  <c:v>num_new_listings_last_12_months</c:v>
                </c:pt>
                <c:pt idx="122">
                  <c:v>12_month_change_in_sales_volume_12 months</c:v>
                </c:pt>
                <c:pt idx="123">
                  <c:v>num_repeat_sales_last_12_months</c:v>
                </c:pt>
                <c:pt idx="124">
                  <c:v>12_month_change_median_sales_price_12_months</c:v>
                </c:pt>
                <c:pt idx="125">
                  <c:v>12_month_change_in_sales_volume_12 months</c:v>
                </c:pt>
                <c:pt idx="126">
                  <c:v>12_month_change_in_median_avm</c:v>
                </c:pt>
                <c:pt idx="127">
                  <c:v>owner_occupier_ratio</c:v>
                </c:pt>
                <c:pt idx="128">
                  <c:v>owner_occupier_ratio</c:v>
                </c:pt>
                <c:pt idx="129">
                  <c:v>num_listings_last_12_months</c:v>
                </c:pt>
                <c:pt idx="130">
                  <c:v>total_agriculture</c:v>
                </c:pt>
                <c:pt idx="131">
                  <c:v>average_land_size</c:v>
                </c:pt>
                <c:pt idx="132">
                  <c:v>12_month_change_median_sales_price_12_months</c:v>
                </c:pt>
                <c:pt idx="133">
                  <c:v>total_volume_of_water</c:v>
                </c:pt>
                <c:pt idx="134">
                  <c:v>number_of_owner</c:v>
                </c:pt>
                <c:pt idx="135">
                  <c:v>12_month_change_in_median_avm</c:v>
                </c:pt>
                <c:pt idx="136">
                  <c:v>mar_2016</c:v>
                </c:pt>
                <c:pt idx="137">
                  <c:v>total_fertility_rate_per_female</c:v>
                </c:pt>
                <c:pt idx="138">
                  <c:v>per100_cant_afford_night_out_synth</c:v>
                </c:pt>
                <c:pt idx="139">
                  <c:v>per100_no_emergency_money_synth</c:v>
                </c:pt>
              </c:strCache>
            </c:strRef>
          </c:cat>
          <c:val>
            <c:numRef>
              <c:f>Sheet1!$C$20:$C$159</c:f>
              <c:numCache>
                <c:formatCode>General</c:formatCode>
                <c:ptCount val="140"/>
                <c:pt idx="0">
                  <c:v>0.76475119150069881</c:v>
                </c:pt>
                <c:pt idx="1">
                  <c:v>0.76415873505939902</c:v>
                </c:pt>
                <c:pt idx="2">
                  <c:v>0.75758997788878601</c:v>
                </c:pt>
                <c:pt idx="3">
                  <c:v>0.74436968711907958</c:v>
                </c:pt>
                <c:pt idx="4">
                  <c:v>0.73423847340000004</c:v>
                </c:pt>
                <c:pt idx="5">
                  <c:v>0.73335596487226096</c:v>
                </c:pt>
                <c:pt idx="6">
                  <c:v>0.73212763354016364</c:v>
                </c:pt>
                <c:pt idx="7">
                  <c:v>0.70814765114786871</c:v>
                </c:pt>
                <c:pt idx="8">
                  <c:v>0.70751602877619679</c:v>
                </c:pt>
                <c:pt idx="9">
                  <c:v>0.69601841479999993</c:v>
                </c:pt>
                <c:pt idx="10">
                  <c:v>0.65465138960000002</c:v>
                </c:pt>
                <c:pt idx="11">
                  <c:v>0.6326424476000001</c:v>
                </c:pt>
                <c:pt idx="12">
                  <c:v>0.62823829300000011</c:v>
                </c:pt>
                <c:pt idx="13">
                  <c:v>0.62603485580000007</c:v>
                </c:pt>
                <c:pt idx="14">
                  <c:v>0.60059749780000005</c:v>
                </c:pt>
                <c:pt idx="15">
                  <c:v>0.58552944025979536</c:v>
                </c:pt>
                <c:pt idx="16">
                  <c:v>0.54541714920000006</c:v>
                </c:pt>
                <c:pt idx="17">
                  <c:v>0.50063978659999997</c:v>
                </c:pt>
                <c:pt idx="18">
                  <c:v>0.49414394045534243</c:v>
                </c:pt>
                <c:pt idx="19">
                  <c:v>0.48650880999999996</c:v>
                </c:pt>
                <c:pt idx="20">
                  <c:v>0.47300811914844443</c:v>
                </c:pt>
                <c:pt idx="21">
                  <c:v>0.4713405946</c:v>
                </c:pt>
                <c:pt idx="22">
                  <c:v>0.45970070935425361</c:v>
                </c:pt>
                <c:pt idx="23">
                  <c:v>0.45093172940000004</c:v>
                </c:pt>
                <c:pt idx="24">
                  <c:v>0.43816605117601581</c:v>
                </c:pt>
                <c:pt idx="25">
                  <c:v>0.42020594320000004</c:v>
                </c:pt>
                <c:pt idx="26">
                  <c:v>0.40745109271168722</c:v>
                </c:pt>
                <c:pt idx="27">
                  <c:v>0.40715075426577585</c:v>
                </c:pt>
                <c:pt idx="28">
                  <c:v>0.40578368000000004</c:v>
                </c:pt>
                <c:pt idx="29">
                  <c:v>0.39852030699999996</c:v>
                </c:pt>
                <c:pt idx="30">
                  <c:v>0.39467252143578424</c:v>
                </c:pt>
                <c:pt idx="31">
                  <c:v>0.39195464840000005</c:v>
                </c:pt>
                <c:pt idx="32">
                  <c:v>0.39003958229230279</c:v>
                </c:pt>
                <c:pt idx="33">
                  <c:v>0.38242729539999998</c:v>
                </c:pt>
                <c:pt idx="34">
                  <c:v>0.37883262280000007</c:v>
                </c:pt>
                <c:pt idx="35">
                  <c:v>0.37317723360000005</c:v>
                </c:pt>
                <c:pt idx="36">
                  <c:v>0.37300119423449846</c:v>
                </c:pt>
                <c:pt idx="37">
                  <c:v>0.36825288379999999</c:v>
                </c:pt>
                <c:pt idx="38">
                  <c:v>0.35461634619999999</c:v>
                </c:pt>
                <c:pt idx="39">
                  <c:v>0.35298033696949921</c:v>
                </c:pt>
                <c:pt idx="40">
                  <c:v>0.35108731027387119</c:v>
                </c:pt>
                <c:pt idx="41">
                  <c:v>0.3483002630275126</c:v>
                </c:pt>
                <c:pt idx="42">
                  <c:v>0.34792490180000002</c:v>
                </c:pt>
                <c:pt idx="43">
                  <c:v>0.33812935119999998</c:v>
                </c:pt>
                <c:pt idx="44">
                  <c:v>0.33326586380000001</c:v>
                </c:pt>
                <c:pt idx="45">
                  <c:v>0.33226899479999999</c:v>
                </c:pt>
                <c:pt idx="46">
                  <c:v>0.32125453939999998</c:v>
                </c:pt>
                <c:pt idx="47">
                  <c:v>0.31911220902024778</c:v>
                </c:pt>
                <c:pt idx="48">
                  <c:v>0.31814541019999998</c:v>
                </c:pt>
                <c:pt idx="49">
                  <c:v>0.31691903640000002</c:v>
                </c:pt>
                <c:pt idx="50">
                  <c:v>0.31293058979999999</c:v>
                </c:pt>
                <c:pt idx="51">
                  <c:v>0.30590455979999998</c:v>
                </c:pt>
                <c:pt idx="52">
                  <c:v>0.30080894582094259</c:v>
                </c:pt>
                <c:pt idx="53">
                  <c:v>0.2955664712751932</c:v>
                </c:pt>
                <c:pt idx="54">
                  <c:v>0.28830577157378057</c:v>
                </c:pt>
                <c:pt idx="55">
                  <c:v>0.28205036579999998</c:v>
                </c:pt>
                <c:pt idx="56">
                  <c:v>0.28190960300000001</c:v>
                </c:pt>
                <c:pt idx="57">
                  <c:v>0.27854382259999999</c:v>
                </c:pt>
                <c:pt idx="58">
                  <c:v>0.27405901520000003</c:v>
                </c:pt>
                <c:pt idx="59">
                  <c:v>0.2684467814</c:v>
                </c:pt>
                <c:pt idx="60">
                  <c:v>0.26613975899999998</c:v>
                </c:pt>
                <c:pt idx="61">
                  <c:v>0.26120659000000002</c:v>
                </c:pt>
                <c:pt idx="62">
                  <c:v>0.2612065899029748</c:v>
                </c:pt>
                <c:pt idx="63">
                  <c:v>0.259494424</c:v>
                </c:pt>
                <c:pt idx="64">
                  <c:v>0.25839522800000003</c:v>
                </c:pt>
                <c:pt idx="65">
                  <c:v>0.2576840862</c:v>
                </c:pt>
                <c:pt idx="66">
                  <c:v>0.25744832480000002</c:v>
                </c:pt>
                <c:pt idx="67">
                  <c:v>0.24890807239999999</c:v>
                </c:pt>
                <c:pt idx="68">
                  <c:v>0.24363140820000001</c:v>
                </c:pt>
                <c:pt idx="69">
                  <c:v>0.24211168968306823</c:v>
                </c:pt>
                <c:pt idx="70">
                  <c:v>0.23607080962719609</c:v>
                </c:pt>
                <c:pt idx="71">
                  <c:v>0.23469343559999997</c:v>
                </c:pt>
                <c:pt idx="72">
                  <c:v>0.23315396539999997</c:v>
                </c:pt>
                <c:pt idx="73">
                  <c:v>0.23077090419999999</c:v>
                </c:pt>
                <c:pt idx="74">
                  <c:v>0.23002383720023686</c:v>
                </c:pt>
                <c:pt idx="75">
                  <c:v>0.22788717460000002</c:v>
                </c:pt>
                <c:pt idx="76">
                  <c:v>0.22598728399999998</c:v>
                </c:pt>
                <c:pt idx="77">
                  <c:v>0.21661802383842393</c:v>
                </c:pt>
                <c:pt idx="78">
                  <c:v>0.20231996485198533</c:v>
                </c:pt>
                <c:pt idx="79">
                  <c:v>0.19717628131222192</c:v>
                </c:pt>
                <c:pt idx="80">
                  <c:v>0.19305519880000002</c:v>
                </c:pt>
                <c:pt idx="81">
                  <c:v>0.18210707779999996</c:v>
                </c:pt>
                <c:pt idx="82">
                  <c:v>0.17391031399999998</c:v>
                </c:pt>
                <c:pt idx="83">
                  <c:v>0.17077051139999999</c:v>
                </c:pt>
                <c:pt idx="84">
                  <c:v>0.1585140424</c:v>
                </c:pt>
                <c:pt idx="85">
                  <c:v>0.1512708166648184</c:v>
                </c:pt>
                <c:pt idx="86">
                  <c:v>0.13897933440000002</c:v>
                </c:pt>
                <c:pt idx="87">
                  <c:v>0.13118344240000002</c:v>
                </c:pt>
                <c:pt idx="88">
                  <c:v>0.12701643200000001</c:v>
                </c:pt>
                <c:pt idx="89">
                  <c:v>0.12454942360000001</c:v>
                </c:pt>
                <c:pt idx="90">
                  <c:v>0.1226772186</c:v>
                </c:pt>
                <c:pt idx="91">
                  <c:v>0.11426500939999999</c:v>
                </c:pt>
                <c:pt idx="92">
                  <c:v>0.10970170439999997</c:v>
                </c:pt>
                <c:pt idx="93">
                  <c:v>9.9642468800000009E-2</c:v>
                </c:pt>
                <c:pt idx="94">
                  <c:v>9.8755668199999994E-2</c:v>
                </c:pt>
                <c:pt idx="95">
                  <c:v>8.3753064799999985E-2</c:v>
                </c:pt>
                <c:pt idx="96">
                  <c:v>8.195425529380887E-2</c:v>
                </c:pt>
                <c:pt idx="97">
                  <c:v>7.9737453E-2</c:v>
                </c:pt>
                <c:pt idx="98">
                  <c:v>6.8544686999999993E-2</c:v>
                </c:pt>
                <c:pt idx="99">
                  <c:v>6.7126850799999999E-2</c:v>
                </c:pt>
                <c:pt idx="100">
                  <c:v>6.3468805553363428E-2</c:v>
                </c:pt>
                <c:pt idx="101">
                  <c:v>6.0206662400000013E-2</c:v>
                </c:pt>
                <c:pt idx="102">
                  <c:v>4.9607648599999991E-2</c:v>
                </c:pt>
                <c:pt idx="103">
                  <c:v>3.7015398553693277E-2</c:v>
                </c:pt>
                <c:pt idx="104">
                  <c:v>3.6926022106812881E-2</c:v>
                </c:pt>
                <c:pt idx="105">
                  <c:v>2.4164227999999999E-2</c:v>
                </c:pt>
                <c:pt idx="106">
                  <c:v>1.9075786591408718E-2</c:v>
                </c:pt>
                <c:pt idx="107">
                  <c:v>1.6499090599999999E-2</c:v>
                </c:pt>
                <c:pt idx="108">
                  <c:v>1.5342796000000001E-2</c:v>
                </c:pt>
                <c:pt idx="109">
                  <c:v>1.4857981626515615E-2</c:v>
                </c:pt>
                <c:pt idx="110">
                  <c:v>9.2064150038987345E-3</c:v>
                </c:pt>
                <c:pt idx="111">
                  <c:v>7.4018196000000007E-3</c:v>
                </c:pt>
                <c:pt idx="112">
                  <c:v>1.1256766176898953E-3</c:v>
                </c:pt>
                <c:pt idx="113">
                  <c:v>1.6020928033110967E-4</c:v>
                </c:pt>
                <c:pt idx="114">
                  <c:v>-3.6690920000000002E-2</c:v>
                </c:pt>
                <c:pt idx="115">
                  <c:v>-4.8774992966396161E-2</c:v>
                </c:pt>
                <c:pt idx="116">
                  <c:v>-5.0427183599999995E-2</c:v>
                </c:pt>
                <c:pt idx="117">
                  <c:v>-5.2486454000000002E-2</c:v>
                </c:pt>
                <c:pt idx="118">
                  <c:v>-7.4440154999999994E-2</c:v>
                </c:pt>
                <c:pt idx="119">
                  <c:v>-8.1518334324191741E-2</c:v>
                </c:pt>
                <c:pt idx="120">
                  <c:v>-9.0747391726070215E-2</c:v>
                </c:pt>
                <c:pt idx="121">
                  <c:v>-0.10442321917082084</c:v>
                </c:pt>
                <c:pt idx="122">
                  <c:v>-0.1080268032689112</c:v>
                </c:pt>
                <c:pt idx="123">
                  <c:v>-0.11352645909492405</c:v>
                </c:pt>
                <c:pt idx="124">
                  <c:v>-0.11792733480436338</c:v>
                </c:pt>
                <c:pt idx="125">
                  <c:v>-0.12412804116466906</c:v>
                </c:pt>
                <c:pt idx="126">
                  <c:v>-0.13495320516593717</c:v>
                </c:pt>
                <c:pt idx="127">
                  <c:v>-0.15093149729925689</c:v>
                </c:pt>
                <c:pt idx="128">
                  <c:v>-0.16960766717321096</c:v>
                </c:pt>
                <c:pt idx="129">
                  <c:v>-0.18677189473118139</c:v>
                </c:pt>
                <c:pt idx="130">
                  <c:v>-0.21540061459999998</c:v>
                </c:pt>
                <c:pt idx="131">
                  <c:v>-0.24493876130272341</c:v>
                </c:pt>
                <c:pt idx="132">
                  <c:v>-0.24724474895940757</c:v>
                </c:pt>
                <c:pt idx="133">
                  <c:v>-0.25311384320000002</c:v>
                </c:pt>
                <c:pt idx="134">
                  <c:v>-0.27030631019999996</c:v>
                </c:pt>
                <c:pt idx="135">
                  <c:v>-0.30306239870933899</c:v>
                </c:pt>
                <c:pt idx="136">
                  <c:v>-0.37140035659999998</c:v>
                </c:pt>
                <c:pt idx="137">
                  <c:v>-0.49830510379999993</c:v>
                </c:pt>
                <c:pt idx="138">
                  <c:v>-0.49856436368439622</c:v>
                </c:pt>
                <c:pt idx="139">
                  <c:v>-0.50432668009988735</c:v>
                </c:pt>
              </c:numCache>
            </c:numRef>
          </c:val>
          <c:extLst>
            <c:ext xmlns:c16="http://schemas.microsoft.com/office/drawing/2014/chart" uri="{C3380CC4-5D6E-409C-BE32-E72D297353CC}">
              <c16:uniqueId val="{00000000-2954-A546-B6C2-B1F0628CEB39}"/>
            </c:ext>
          </c:extLst>
        </c:ser>
        <c:dLbls>
          <c:showLegendKey val="0"/>
          <c:showVal val="0"/>
          <c:showCatName val="0"/>
          <c:showSerName val="0"/>
          <c:showPercent val="0"/>
          <c:showBubbleSize val="0"/>
        </c:dLbls>
        <c:gapWidth val="219"/>
        <c:overlap val="-27"/>
        <c:axId val="450801327"/>
        <c:axId val="451070943"/>
      </c:barChart>
      <c:catAx>
        <c:axId val="450801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070943"/>
        <c:crosses val="autoZero"/>
        <c:auto val="1"/>
        <c:lblAlgn val="ctr"/>
        <c:lblOffset val="100"/>
        <c:noMultiLvlLbl val="0"/>
      </c:catAx>
      <c:valAx>
        <c:axId val="4510709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801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53718285214348"/>
          <c:y val="0.20667642547405521"/>
          <c:w val="0.46225918635170604"/>
          <c:h val="0.68551102536565522"/>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EF3-8F40-9255-5C7B8D2F7670}"/>
              </c:ext>
            </c:extLst>
          </c:dPt>
          <c:dPt>
            <c:idx val="1"/>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3-DEF3-8F40-9255-5C7B8D2F7670}"/>
              </c:ext>
            </c:extLst>
          </c:dPt>
          <c:dLbls>
            <c:dLbl>
              <c:idx val="0"/>
              <c:layout>
                <c:manualLayout>
                  <c:x val="0.23411031208410932"/>
                  <c:y val="2.6379700039056783E-7"/>
                </c:manualLayout>
              </c:layout>
              <c:tx>
                <c:rich>
                  <a:bodyPr/>
                  <a:lstStyle/>
                  <a:p>
                    <a:fld id="{E02DB113-4114-2C46-8FCD-0F8BF6A9CC2B}" type="CATEGORYNAME">
                      <a:rPr lang="en-US" altLang="zh-CN" dirty="0"/>
                      <a:pPr/>
                      <a:t>[CATEGORY NAME]</a:t>
                    </a:fld>
                    <a:r>
                      <a:rPr lang="en-US" baseline="0" dirty="0"/>
                      <a:t>, </a:t>
                    </a:r>
                    <a:fld id="{AB46F5FF-0E06-CC4C-AE76-D8F0EF95F313}" type="VALUE">
                      <a:rPr lang="en-US" altLang="zh-CN" baseline="0" dirty="0"/>
                      <a:pPr/>
                      <a:t>[VALUE]</a:t>
                    </a:fld>
                    <a:r>
                      <a:rPr lang="en-US" baseline="0" dirty="0"/>
                      <a:t>, </a:t>
                    </a:r>
                    <a:fld id="{3F59C09E-4081-0644-8BF2-46A9A5526772}" type="PERCENTAGE">
                      <a:rPr lang="en-US" altLang="zh-CN" sz="1600" b="1" baseline="0" dirty="0"/>
                      <a:pPr/>
                      <a:t>[PERCENTAGE]</a:t>
                    </a:fld>
                    <a:endParaRPr lang="en-US" baseline="0" dirty="0"/>
                  </a:p>
                </c:rich>
              </c:tx>
              <c:showLegendKey val="0"/>
              <c:showVal val="1"/>
              <c:showCatName val="1"/>
              <c:showSerName val="0"/>
              <c:showPercent val="1"/>
              <c:showBubbleSize val="0"/>
              <c:extLst>
                <c:ext xmlns:c15="http://schemas.microsoft.com/office/drawing/2012/chart" uri="{CE6537A1-D6FC-4f65-9D91-7224C49458BB}">
                  <c15:layout>
                    <c:manualLayout>
                      <c:w val="0.35071167433194522"/>
                      <c:h val="0.2915278603012682"/>
                    </c:manualLayout>
                  </c15:layout>
                  <c15:dlblFieldTable/>
                  <c15:showDataLabelsRange val="0"/>
                </c:ext>
                <c:ext xmlns:c16="http://schemas.microsoft.com/office/drawing/2014/chart" uri="{C3380CC4-5D6E-409C-BE32-E72D297353CC}">
                  <c16:uniqueId val="{00000001-DEF3-8F40-9255-5C7B8D2F7670}"/>
                </c:ext>
              </c:extLst>
            </c:dLbl>
            <c:dLbl>
              <c:idx val="1"/>
              <c:layout>
                <c:manualLayout>
                  <c:x val="0.16079956655389868"/>
                  <c:y val="-0.13971355426201751"/>
                </c:manualLayout>
              </c:layout>
              <c:tx>
                <c:rich>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fld id="{998306AA-E234-BD40-8A1C-69B5CF4C3283}" type="CATEGORYNAME">
                      <a:rPr lang="en-US" altLang="zh-CN">
                        <a:solidFill>
                          <a:schemeClr val="bg1"/>
                        </a:solidFill>
                      </a:rPr>
                      <a:pPr>
                        <a:defRPr>
                          <a:solidFill>
                            <a:schemeClr val="bg1"/>
                          </a:solidFill>
                        </a:defRPr>
                      </a:pPr>
                      <a:t>[CATEGORY NAME]</a:t>
                    </a:fld>
                    <a:r>
                      <a:rPr lang="en-US" baseline="0" dirty="0">
                        <a:solidFill>
                          <a:schemeClr val="bg1"/>
                        </a:solidFill>
                      </a:rPr>
                      <a:t>, </a:t>
                    </a:r>
                    <a:fld id="{C44BBDF1-3E89-CD46-80E2-C56E77FF5403}" type="VALUE">
                      <a:rPr lang="en-US" altLang="zh-CN" baseline="0">
                        <a:solidFill>
                          <a:schemeClr val="bg1"/>
                        </a:solidFill>
                      </a:rPr>
                      <a:pPr>
                        <a:defRPr>
                          <a:solidFill>
                            <a:schemeClr val="bg1"/>
                          </a:solidFill>
                        </a:defRPr>
                      </a:pPr>
                      <a:t>[VALUE]</a:t>
                    </a:fld>
                    <a:r>
                      <a:rPr lang="en-US" baseline="0" dirty="0">
                        <a:solidFill>
                          <a:schemeClr val="bg1"/>
                        </a:solidFill>
                      </a:rPr>
                      <a:t>, </a:t>
                    </a:r>
                    <a:fld id="{AAABC3EA-DE00-8A4D-B891-AC328EEB6492}" type="PERCENTAGE">
                      <a:rPr lang="en-US" altLang="zh-CN" sz="1600" b="1" baseline="0">
                        <a:solidFill>
                          <a:schemeClr val="bg1"/>
                        </a:solidFill>
                      </a:rPr>
                      <a:pPr>
                        <a:defRPr>
                          <a:solidFill>
                            <a:schemeClr val="bg1"/>
                          </a:solidFill>
                        </a:defRPr>
                      </a:pPr>
                      <a:t>[PERCENTAGE]</a:t>
                    </a:fld>
                    <a:endParaRPr lang="en-US" baseline="0" dirty="0">
                      <a:solidFill>
                        <a:schemeClr val="bg1"/>
                      </a:solidFill>
                    </a:endParaRPr>
                  </a:p>
                </c:rich>
              </c:tx>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layout>
                    <c:manualLayout>
                      <c:w val="0.29314352688836715"/>
                      <c:h val="0.34793941752390434"/>
                    </c:manualLayout>
                  </c15:layout>
                  <c15:dlblFieldTable/>
                  <c15:showDataLabelsRange val="0"/>
                </c:ext>
                <c:ext xmlns:c16="http://schemas.microsoft.com/office/drawing/2014/chart" uri="{C3380CC4-5D6E-409C-BE32-E72D297353CC}">
                  <c16:uniqueId val="{00000003-DEF3-8F40-9255-5C7B8D2F7670}"/>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missing values</c:v>
                </c:pt>
                <c:pt idx="1">
                  <c:v>existed values</c:v>
                </c:pt>
              </c:strCache>
            </c:strRef>
          </c:cat>
          <c:val>
            <c:numRef>
              <c:f>Sheet1!$B$2:$B$3</c:f>
              <c:numCache>
                <c:formatCode>General</c:formatCode>
                <c:ptCount val="2"/>
                <c:pt idx="0">
                  <c:v>22060</c:v>
                </c:pt>
                <c:pt idx="1">
                  <c:v>317510</c:v>
                </c:pt>
              </c:numCache>
            </c:numRef>
          </c:val>
          <c:extLst>
            <c:ext xmlns:c16="http://schemas.microsoft.com/office/drawing/2014/chart" uri="{C3380CC4-5D6E-409C-BE32-E72D297353CC}">
              <c16:uniqueId val="{00000004-DEF3-8F40-9255-5C7B8D2F7670}"/>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'2 cities'!$I$4:$I$37</c:f>
              <c:strCache>
                <c:ptCount val="34"/>
                <c:pt idx="0">
                  <c:v>Adelaide | Henley Beach</c:v>
                </c:pt>
                <c:pt idx="1">
                  <c:v>Adelaide | Melbourne</c:v>
                </c:pt>
                <c:pt idx="2">
                  <c:v>Bathurst | Bathurst Region</c:v>
                </c:pt>
                <c:pt idx="3">
                  <c:v>Benowa | Surfers Paradise</c:v>
                </c:pt>
                <c:pt idx="4">
                  <c:v>Bondi - Tamarama - Bronte | Bondi Beach - North Bondi</c:v>
                </c:pt>
                <c:pt idx="5">
                  <c:v>Brunswick | Melbourne</c:v>
                </c:pt>
                <c:pt idx="6">
                  <c:v>Dubbo - South | Dubbo Region</c:v>
                </c:pt>
                <c:pt idx="7">
                  <c:v>Mansfield (Vic.) | Melbourne</c:v>
                </c:pt>
                <c:pt idx="8">
                  <c:v>Melbourne | Richmond (Vic.)</c:v>
                </c:pt>
                <c:pt idx="9">
                  <c:v>Melbourne | South Yarra - East</c:v>
                </c:pt>
                <c:pt idx="10">
                  <c:v>Mudgee | Mudgee Region - West</c:v>
                </c:pt>
                <c:pt idx="11">
                  <c:v>Murwillumbah | Murwillumbah Region</c:v>
                </c:pt>
                <c:pt idx="12">
                  <c:v>Orange | Orange Region</c:v>
                </c:pt>
                <c:pt idx="13">
                  <c:v>Tamworth - North | Tamworth Region</c:v>
                </c:pt>
                <c:pt idx="14">
                  <c:v>Brisbane City | Newstead - Bowen Hills</c:v>
                </c:pt>
                <c:pt idx="15">
                  <c:v>Cairns City | Port Douglas</c:v>
                </c:pt>
                <c:pt idx="16">
                  <c:v>Gympie - North | Gympie Region</c:v>
                </c:pt>
                <c:pt idx="17">
                  <c:v>Melbourne | Melbourne Airport</c:v>
                </c:pt>
                <c:pt idx="18">
                  <c:v>Wagga Wagga - West | Wagga Wagga Region</c:v>
                </c:pt>
                <c:pt idx="19">
                  <c:v>Brisbane City | Fortitude Valley</c:v>
                </c:pt>
                <c:pt idx="20">
                  <c:v>Fitzroy | Melbourne</c:v>
                </c:pt>
                <c:pt idx="21">
                  <c:v>Goulburn | Goulburn Region</c:v>
                </c:pt>
                <c:pt idx="22">
                  <c:v>Kalgoorlie - North | Kambalda - Coolgardie - Norseman</c:v>
                </c:pt>
                <c:pt idx="23">
                  <c:v>Melbourne Airport | Sydney Airport</c:v>
                </c:pt>
                <c:pt idx="24">
                  <c:v>Carlton | Melbourne</c:v>
                </c:pt>
                <c:pt idx="25">
                  <c:v>Melbourne | South Melbourne</c:v>
                </c:pt>
                <c:pt idx="26">
                  <c:v>Melbourne | Petermann - Simpson</c:v>
                </c:pt>
                <c:pt idx="27">
                  <c:v>Docklands | Melbourne</c:v>
                </c:pt>
                <c:pt idx="28">
                  <c:v>Perth City | Victoria Park - Lathlain - Burswood</c:v>
                </c:pt>
                <c:pt idx="29">
                  <c:v>Brisbane City | South Brisbane</c:v>
                </c:pt>
                <c:pt idx="30">
                  <c:v>Melbourne | St Kilda</c:v>
                </c:pt>
                <c:pt idx="31">
                  <c:v>Brighton (Vic.) | Melbourne</c:v>
                </c:pt>
                <c:pt idx="32">
                  <c:v>East Melbourne | Melbourne</c:v>
                </c:pt>
                <c:pt idx="33">
                  <c:v>Melbourne | Southbank</c:v>
                </c:pt>
              </c:strCache>
            </c:strRef>
          </c:cat>
          <c:val>
            <c:numRef>
              <c:f>'2 cities'!$J$4:$J$37</c:f>
              <c:numCache>
                <c:formatCode>General</c:formatCode>
                <c:ptCount val="34"/>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6</c:v>
                </c:pt>
                <c:pt idx="15">
                  <c:v>6</c:v>
                </c:pt>
                <c:pt idx="16">
                  <c:v>6</c:v>
                </c:pt>
                <c:pt idx="17">
                  <c:v>6</c:v>
                </c:pt>
                <c:pt idx="18">
                  <c:v>6</c:v>
                </c:pt>
                <c:pt idx="19">
                  <c:v>7</c:v>
                </c:pt>
                <c:pt idx="20">
                  <c:v>7</c:v>
                </c:pt>
                <c:pt idx="21">
                  <c:v>7</c:v>
                </c:pt>
                <c:pt idx="22">
                  <c:v>7</c:v>
                </c:pt>
                <c:pt idx="23">
                  <c:v>7</c:v>
                </c:pt>
                <c:pt idx="24">
                  <c:v>8</c:v>
                </c:pt>
                <c:pt idx="25">
                  <c:v>8</c:v>
                </c:pt>
                <c:pt idx="26">
                  <c:v>9</c:v>
                </c:pt>
                <c:pt idx="27">
                  <c:v>10</c:v>
                </c:pt>
                <c:pt idx="28">
                  <c:v>10</c:v>
                </c:pt>
                <c:pt idx="29">
                  <c:v>11</c:v>
                </c:pt>
                <c:pt idx="30">
                  <c:v>11</c:v>
                </c:pt>
                <c:pt idx="31">
                  <c:v>12</c:v>
                </c:pt>
                <c:pt idx="32">
                  <c:v>17</c:v>
                </c:pt>
                <c:pt idx="33">
                  <c:v>21</c:v>
                </c:pt>
              </c:numCache>
            </c:numRef>
          </c:val>
          <c:extLst>
            <c:ext xmlns:c16="http://schemas.microsoft.com/office/drawing/2014/chart" uri="{C3380CC4-5D6E-409C-BE32-E72D297353CC}">
              <c16:uniqueId val="{00000000-3231-F449-BF12-EE990B86A489}"/>
            </c:ext>
          </c:extLst>
        </c:ser>
        <c:dLbls>
          <c:showLegendKey val="0"/>
          <c:showVal val="0"/>
          <c:showCatName val="0"/>
          <c:showSerName val="0"/>
          <c:showPercent val="0"/>
          <c:showBubbleSize val="0"/>
        </c:dLbls>
        <c:gapWidth val="51"/>
        <c:overlap val="-12"/>
        <c:axId val="1367620879"/>
        <c:axId val="925513231"/>
      </c:barChart>
      <c:catAx>
        <c:axId val="1367620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5513231"/>
        <c:crosses val="autoZero"/>
        <c:auto val="1"/>
        <c:lblAlgn val="ctr"/>
        <c:lblOffset val="100"/>
        <c:noMultiLvlLbl val="0"/>
      </c:catAx>
      <c:valAx>
        <c:axId val="9255132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620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794752472918794"/>
          <c:y val="3.0879472577724207E-2"/>
          <c:w val="0.30890721169263352"/>
          <c:h val="0.9040209847788736"/>
        </c:manualLayout>
      </c:layout>
      <c:barChart>
        <c:barDir val="bar"/>
        <c:grouping val="clustered"/>
        <c:varyColors val="0"/>
        <c:ser>
          <c:idx val="0"/>
          <c:order val="0"/>
          <c:spPr>
            <a:solidFill>
              <a:schemeClr val="bg1">
                <a:lumMod val="65000"/>
              </a:schemeClr>
            </a:solidFill>
            <a:ln>
              <a:noFill/>
            </a:ln>
            <a:effectLst/>
          </c:spPr>
          <c:invertIfNegative val="0"/>
          <c:cat>
            <c:strRef>
              <c:f>'3 cities'!$I$4:$I$19</c:f>
              <c:strCache>
                <c:ptCount val="16"/>
                <c:pt idx="0">
                  <c:v>Adelaide | Port Adelaide | Richmond (SA)</c:v>
                </c:pt>
                <c:pt idx="1">
                  <c:v>Benowa | Mermaid Beach - Broadbeach | Southport - North</c:v>
                </c:pt>
                <c:pt idx="2">
                  <c:v>Brisbane City | South Brisbane | Surfers Paradise</c:v>
                </c:pt>
                <c:pt idx="3">
                  <c:v>Cairns City | Freshwater - Stratford | Port Douglas</c:v>
                </c:pt>
                <c:pt idx="4">
                  <c:v>Carlton | Melbourne | Melbourne Airport</c:v>
                </c:pt>
                <c:pt idx="5">
                  <c:v>Darlinghurst | Paddington - Moore Park | Surry Hills</c:v>
                </c:pt>
                <c:pt idx="6">
                  <c:v>East Victoria Park - Carlisle | Perth Airport | Perth City</c:v>
                </c:pt>
                <c:pt idx="7">
                  <c:v>Kings Park (WA) | Perth Airport | Perth City</c:v>
                </c:pt>
                <c:pt idx="8">
                  <c:v>Melbourne | Petermann - Simpson | Southbank</c:v>
                </c:pt>
                <c:pt idx="9">
                  <c:v>Melbourne | Port Melbourne Industrial | Southbank</c:v>
                </c:pt>
                <c:pt idx="10">
                  <c:v>Melbourne | Richmond (Vic.) | St Kilda</c:v>
                </c:pt>
                <c:pt idx="11">
                  <c:v>Melbourne | Southbank | St Kilda</c:v>
                </c:pt>
                <c:pt idx="12">
                  <c:v>Brisbane City | Melbourne | Perth City</c:v>
                </c:pt>
                <c:pt idx="13">
                  <c:v>Knoxfield - Scoresby | Melbourne | Richmond (Vic.)</c:v>
                </c:pt>
                <c:pt idx="14">
                  <c:v>East Melbourne | Melbourne | Southbank</c:v>
                </c:pt>
                <c:pt idx="15">
                  <c:v>Migratory - Offshore - Shipping (Vic.) | No usual address (Vic.) | Warrnambool - South</c:v>
                </c:pt>
              </c:strCache>
            </c:strRef>
          </c:cat>
          <c:val>
            <c:numRef>
              <c:f>'3 cities'!$J$4:$J$19</c:f>
              <c:numCache>
                <c:formatCode>General</c:formatCode>
                <c:ptCount val="16"/>
                <c:pt idx="0">
                  <c:v>2</c:v>
                </c:pt>
                <c:pt idx="1">
                  <c:v>2</c:v>
                </c:pt>
                <c:pt idx="2">
                  <c:v>2</c:v>
                </c:pt>
                <c:pt idx="3">
                  <c:v>2</c:v>
                </c:pt>
                <c:pt idx="4">
                  <c:v>2</c:v>
                </c:pt>
                <c:pt idx="5">
                  <c:v>2</c:v>
                </c:pt>
                <c:pt idx="6">
                  <c:v>2</c:v>
                </c:pt>
                <c:pt idx="7">
                  <c:v>2</c:v>
                </c:pt>
                <c:pt idx="8">
                  <c:v>2</c:v>
                </c:pt>
                <c:pt idx="9">
                  <c:v>2</c:v>
                </c:pt>
                <c:pt idx="10">
                  <c:v>2</c:v>
                </c:pt>
                <c:pt idx="11">
                  <c:v>2</c:v>
                </c:pt>
                <c:pt idx="12">
                  <c:v>3</c:v>
                </c:pt>
                <c:pt idx="13">
                  <c:v>3</c:v>
                </c:pt>
                <c:pt idx="14">
                  <c:v>4</c:v>
                </c:pt>
                <c:pt idx="15">
                  <c:v>5</c:v>
                </c:pt>
              </c:numCache>
            </c:numRef>
          </c:val>
          <c:extLst>
            <c:ext xmlns:c16="http://schemas.microsoft.com/office/drawing/2014/chart" uri="{C3380CC4-5D6E-409C-BE32-E72D297353CC}">
              <c16:uniqueId val="{00000000-CD67-8643-860A-F0BEF8D03B88}"/>
            </c:ext>
          </c:extLst>
        </c:ser>
        <c:dLbls>
          <c:showLegendKey val="0"/>
          <c:showVal val="0"/>
          <c:showCatName val="0"/>
          <c:showSerName val="0"/>
          <c:showPercent val="0"/>
          <c:showBubbleSize val="0"/>
        </c:dLbls>
        <c:gapWidth val="90"/>
        <c:axId val="924279375"/>
        <c:axId val="1366608095"/>
      </c:barChart>
      <c:catAx>
        <c:axId val="9242793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6608095"/>
        <c:crosses val="autoZero"/>
        <c:auto val="1"/>
        <c:lblAlgn val="ctr"/>
        <c:lblOffset val="100"/>
        <c:noMultiLvlLbl val="0"/>
      </c:catAx>
      <c:valAx>
        <c:axId val="13666080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4279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df_assoc!$D$26:$D$49</c:f>
              <c:strCache>
                <c:ptCount val="24"/>
                <c:pt idx="0">
                  <c:v>Adelaide, Richmond (SA)</c:v>
                </c:pt>
                <c:pt idx="1">
                  <c:v>Freshwater - Stratford, Cairns City</c:v>
                </c:pt>
                <c:pt idx="2">
                  <c:v>Trinity Beach - Smithfield, Cairns City</c:v>
                </c:pt>
                <c:pt idx="3">
                  <c:v>Wollongong - East, Figtree - Keiraville</c:v>
                </c:pt>
                <c:pt idx="4">
                  <c:v>Mount Hawthorn - Leederville, Perth City</c:v>
                </c:pt>
                <c:pt idx="5">
                  <c:v>Mount Isa Region, Mount Isa</c:v>
                </c:pt>
                <c:pt idx="6">
                  <c:v>Murwillumbah, Murwillumbah Region</c:v>
                </c:pt>
                <c:pt idx="7">
                  <c:v>Wangaratta Region, Wangaratta</c:v>
                </c:pt>
                <c:pt idx="8">
                  <c:v>Unley - Parkside, Adelaide</c:v>
                </c:pt>
                <c:pt idx="9">
                  <c:v>Dubbo Region, Dubbo - South</c:v>
                </c:pt>
                <c:pt idx="10">
                  <c:v>Gunnedah, Gunnedah Region</c:v>
                </c:pt>
                <c:pt idx="11">
                  <c:v>Newcastle - Cooks Hill, Merewether - The Junction</c:v>
                </c:pt>
                <c:pt idx="12">
                  <c:v>Mount Johns, Sandover - Plenty</c:v>
                </c:pt>
                <c:pt idx="13">
                  <c:v>Mudgee Region - West, Mudgee</c:v>
                </c:pt>
                <c:pt idx="14">
                  <c:v>Far West, Broken Hill</c:v>
                </c:pt>
                <c:pt idx="15">
                  <c:v>Gympie Region, Gympie - North</c:v>
                </c:pt>
                <c:pt idx="16">
                  <c:v>Kambalda - Coolgardie - Norseman, Kalgoorlie - North</c:v>
                </c:pt>
                <c:pt idx="17">
                  <c:v>Orange, Orange Region</c:v>
                </c:pt>
                <c:pt idx="18">
                  <c:v>Adelaide, Hindmarsh - Brompton</c:v>
                </c:pt>
                <c:pt idx="19">
                  <c:v>Tamworth Region, Tamworth - North</c:v>
                </c:pt>
                <c:pt idx="20">
                  <c:v>Wagga Wagga - West, Wagga Wagga Region</c:v>
                </c:pt>
                <c:pt idx="21">
                  <c:v>Goulburn, Goulburn Region</c:v>
                </c:pt>
                <c:pt idx="22">
                  <c:v>Bathurst, Bathurst Region</c:v>
                </c:pt>
                <c:pt idx="23">
                  <c:v>Kings Park (WA), Perth City</c:v>
                </c:pt>
              </c:strCache>
            </c:strRef>
          </c:cat>
          <c:val>
            <c:numRef>
              <c:f>df_assoc!$E$26:$E$49</c:f>
              <c:numCache>
                <c:formatCode>0.00%</c:formatCode>
                <c:ptCount val="24"/>
                <c:pt idx="0">
                  <c:v>1.6380016380016301E-3</c:v>
                </c:pt>
                <c:pt idx="1">
                  <c:v>1.6380016380016301E-3</c:v>
                </c:pt>
                <c:pt idx="2">
                  <c:v>1.6380016380016301E-3</c:v>
                </c:pt>
                <c:pt idx="3">
                  <c:v>1.6380016380016301E-3</c:v>
                </c:pt>
                <c:pt idx="4">
                  <c:v>1.6380016380016301E-3</c:v>
                </c:pt>
                <c:pt idx="5">
                  <c:v>1.6380016380016301E-3</c:v>
                </c:pt>
                <c:pt idx="6">
                  <c:v>1.6380016380016301E-3</c:v>
                </c:pt>
                <c:pt idx="7">
                  <c:v>1.6380016380016301E-3</c:v>
                </c:pt>
                <c:pt idx="8">
                  <c:v>1.91100191100191E-3</c:v>
                </c:pt>
                <c:pt idx="9">
                  <c:v>1.91100191100191E-3</c:v>
                </c:pt>
                <c:pt idx="10">
                  <c:v>1.91100191100191E-3</c:v>
                </c:pt>
                <c:pt idx="11">
                  <c:v>1.91100191100191E-3</c:v>
                </c:pt>
                <c:pt idx="12">
                  <c:v>1.91100191100191E-3</c:v>
                </c:pt>
                <c:pt idx="13">
                  <c:v>1.91100191100191E-3</c:v>
                </c:pt>
                <c:pt idx="14">
                  <c:v>2.1840021840021798E-3</c:v>
                </c:pt>
                <c:pt idx="15">
                  <c:v>2.1840021840021798E-3</c:v>
                </c:pt>
                <c:pt idx="16">
                  <c:v>2.1840021840021798E-3</c:v>
                </c:pt>
                <c:pt idx="17">
                  <c:v>2.45700245700245E-3</c:v>
                </c:pt>
                <c:pt idx="18">
                  <c:v>2.7300027300027302E-3</c:v>
                </c:pt>
                <c:pt idx="19">
                  <c:v>2.7300027300027302E-3</c:v>
                </c:pt>
                <c:pt idx="20">
                  <c:v>2.7300027300027302E-3</c:v>
                </c:pt>
                <c:pt idx="21">
                  <c:v>3.0030030030029999E-3</c:v>
                </c:pt>
                <c:pt idx="22">
                  <c:v>3.2760032760032701E-3</c:v>
                </c:pt>
                <c:pt idx="23">
                  <c:v>3.5490035490035399E-3</c:v>
                </c:pt>
              </c:numCache>
            </c:numRef>
          </c:val>
          <c:extLst>
            <c:ext xmlns:c16="http://schemas.microsoft.com/office/drawing/2014/chart" uri="{C3380CC4-5D6E-409C-BE32-E72D297353CC}">
              <c16:uniqueId val="{00000000-2EE2-824B-B37D-1AB3F57DE466}"/>
            </c:ext>
          </c:extLst>
        </c:ser>
        <c:dLbls>
          <c:showLegendKey val="0"/>
          <c:showVal val="0"/>
          <c:showCatName val="0"/>
          <c:showSerName val="0"/>
          <c:showPercent val="0"/>
          <c:showBubbleSize val="0"/>
        </c:dLbls>
        <c:gapWidth val="95"/>
        <c:axId val="931143807"/>
        <c:axId val="929108351"/>
      </c:barChart>
      <c:catAx>
        <c:axId val="9311438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108351"/>
        <c:crosses val="autoZero"/>
        <c:auto val="1"/>
        <c:lblAlgn val="ctr"/>
        <c:lblOffset val="100"/>
        <c:noMultiLvlLbl val="0"/>
      </c:catAx>
      <c:valAx>
        <c:axId val="929108351"/>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1143807"/>
        <c:crosses val="autoZero"/>
        <c:crossBetween val="between"/>
        <c:majorUnit val="1.0000000000000002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df_assoc!$D$2:$D$25</c:f>
              <c:strCache>
                <c:ptCount val="24"/>
                <c:pt idx="0">
                  <c:v>Adelaide, Toorak Gardens</c:v>
                </c:pt>
                <c:pt idx="1">
                  <c:v>Brisbane City, Ashgrove</c:v>
                </c:pt>
                <c:pt idx="2">
                  <c:v>Benalla Region, Benalla</c:v>
                </c:pt>
                <c:pt idx="3">
                  <c:v>Brisbane City, Margate - Woody Point</c:v>
                </c:pt>
                <c:pt idx="4">
                  <c:v>Spring Hill, Brisbane City</c:v>
                </c:pt>
                <c:pt idx="5">
                  <c:v>Castlemaine, Castlemaine Region</c:v>
                </c:pt>
                <c:pt idx="6">
                  <c:v>Frenchs Forest - Belrose, Manly - Fairlight</c:v>
                </c:pt>
                <c:pt idx="7">
                  <c:v>Horsham Region, Horsham</c:v>
                </c:pt>
                <c:pt idx="8">
                  <c:v>Wembley Downs - Churchlands - Woodlands, Perth City</c:v>
                </c:pt>
                <c:pt idx="9">
                  <c:v>Roma Region, Roma</c:v>
                </c:pt>
                <c:pt idx="10">
                  <c:v>Toowoomba - East, Toowoomba - Central</c:v>
                </c:pt>
                <c:pt idx="11">
                  <c:v>Wagga Wagga - East, Wagga Wagga Region</c:v>
                </c:pt>
                <c:pt idx="12">
                  <c:v>Adelaide, Port Adelaide</c:v>
                </c:pt>
                <c:pt idx="13">
                  <c:v>Wollongong - East, Balgownie - Fairy Meadow</c:v>
                </c:pt>
                <c:pt idx="14">
                  <c:v>Canberra Airport, Majura</c:v>
                </c:pt>
                <c:pt idx="15">
                  <c:v>Cannington - Queens Park, Perth City</c:v>
                </c:pt>
                <c:pt idx="16">
                  <c:v>Charles, Sandover - Plenty</c:v>
                </c:pt>
                <c:pt idx="17">
                  <c:v>Forrestfield - Wattle Grove, Perth City</c:v>
                </c:pt>
                <c:pt idx="18">
                  <c:v>Lismore Region, Lismore</c:v>
                </c:pt>
                <c:pt idx="19">
                  <c:v>Migratory - Offshore - Shipping (Vic.), No usual address (Vic.)</c:v>
                </c:pt>
                <c:pt idx="20">
                  <c:v>Migratory - Offshore - Shipping (Vic.), Warrnambool - South</c:v>
                </c:pt>
                <c:pt idx="21">
                  <c:v>No usual address (Vic.), Warrnambool - South</c:v>
                </c:pt>
                <c:pt idx="22">
                  <c:v>Ross, Sandover - Plenty</c:v>
                </c:pt>
                <c:pt idx="23">
                  <c:v>Migratory - Offshore - Shipping (Vic.), No usual address (Vic.), Warrnambool - South</c:v>
                </c:pt>
              </c:strCache>
            </c:strRef>
          </c:cat>
          <c:val>
            <c:numRef>
              <c:f>df_assoc!$E$2:$E$25</c:f>
              <c:numCache>
                <c:formatCode>0.00%</c:formatCode>
                <c:ptCount val="24"/>
                <c:pt idx="0">
                  <c:v>1.0920010920010899E-3</c:v>
                </c:pt>
                <c:pt idx="1">
                  <c:v>1.0920010920010899E-3</c:v>
                </c:pt>
                <c:pt idx="2">
                  <c:v>1.0920010920010899E-3</c:v>
                </c:pt>
                <c:pt idx="3">
                  <c:v>1.0920010920010899E-3</c:v>
                </c:pt>
                <c:pt idx="4">
                  <c:v>1.0920010920010899E-3</c:v>
                </c:pt>
                <c:pt idx="5">
                  <c:v>1.0920010920010899E-3</c:v>
                </c:pt>
                <c:pt idx="6">
                  <c:v>1.0920010920010899E-3</c:v>
                </c:pt>
                <c:pt idx="7">
                  <c:v>1.0920010920010899E-3</c:v>
                </c:pt>
                <c:pt idx="8">
                  <c:v>1.0920010920010899E-3</c:v>
                </c:pt>
                <c:pt idx="9">
                  <c:v>1.0920010920010899E-3</c:v>
                </c:pt>
                <c:pt idx="10">
                  <c:v>1.0920010920010899E-3</c:v>
                </c:pt>
                <c:pt idx="11">
                  <c:v>1.0920010920010899E-3</c:v>
                </c:pt>
                <c:pt idx="12">
                  <c:v>1.3650013650013601E-3</c:v>
                </c:pt>
                <c:pt idx="13">
                  <c:v>1.3650013650013601E-3</c:v>
                </c:pt>
                <c:pt idx="14">
                  <c:v>1.3650013650013601E-3</c:v>
                </c:pt>
                <c:pt idx="15">
                  <c:v>1.3650013650013601E-3</c:v>
                </c:pt>
                <c:pt idx="16">
                  <c:v>1.3650013650013601E-3</c:v>
                </c:pt>
                <c:pt idx="17">
                  <c:v>1.3650013650013601E-3</c:v>
                </c:pt>
                <c:pt idx="18">
                  <c:v>1.3650013650013601E-3</c:v>
                </c:pt>
                <c:pt idx="19">
                  <c:v>1.3650013650013601E-3</c:v>
                </c:pt>
                <c:pt idx="20">
                  <c:v>1.3650013650013601E-3</c:v>
                </c:pt>
                <c:pt idx="21">
                  <c:v>1.3650013650013601E-3</c:v>
                </c:pt>
                <c:pt idx="22">
                  <c:v>1.3650013650013601E-3</c:v>
                </c:pt>
                <c:pt idx="23">
                  <c:v>1.3650013650013601E-3</c:v>
                </c:pt>
              </c:numCache>
            </c:numRef>
          </c:val>
          <c:extLst>
            <c:ext xmlns:c16="http://schemas.microsoft.com/office/drawing/2014/chart" uri="{C3380CC4-5D6E-409C-BE32-E72D297353CC}">
              <c16:uniqueId val="{00000000-0241-664F-BADE-BE9D24A8F3C6}"/>
            </c:ext>
          </c:extLst>
        </c:ser>
        <c:dLbls>
          <c:showLegendKey val="0"/>
          <c:showVal val="0"/>
          <c:showCatName val="0"/>
          <c:showSerName val="0"/>
          <c:showPercent val="0"/>
          <c:showBubbleSize val="0"/>
        </c:dLbls>
        <c:gapWidth val="95"/>
        <c:axId val="929359375"/>
        <c:axId val="927056815"/>
      </c:barChart>
      <c:catAx>
        <c:axId val="9293593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056815"/>
        <c:crosses val="autoZero"/>
        <c:auto val="1"/>
        <c:lblAlgn val="ctr"/>
        <c:lblOffset val="100"/>
        <c:noMultiLvlLbl val="0"/>
      </c:catAx>
      <c:valAx>
        <c:axId val="927056815"/>
        <c:scaling>
          <c:orientation val="minMax"/>
          <c:max val="4.000000000000001E-3"/>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359375"/>
        <c:crosses val="autoZero"/>
        <c:crossBetween val="between"/>
        <c:majorUnit val="1.0000000000000002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2EA2B-DA9C-B345-88B9-C341185D6FF7}"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A2488-2BD6-BE49-BEC3-0B3F575E4CFB}" type="slidenum">
              <a:rPr lang="en-US" smtClean="0"/>
              <a:t>‹#›</a:t>
            </a:fld>
            <a:endParaRPr lang="en-US"/>
          </a:p>
        </p:txBody>
      </p:sp>
    </p:spTree>
    <p:extLst>
      <p:ext uri="{BB962C8B-B14F-4D97-AF65-F5344CB8AC3E}">
        <p14:creationId xmlns:p14="http://schemas.microsoft.com/office/powerpoint/2010/main" val="2777435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482CC85-DA56-41BD-B8C7-00905FFDE415}" type="slidenum">
              <a:rPr lang="zh-CN" altLang="en-US" smtClean="0"/>
              <a:t>54</a:t>
            </a:fld>
            <a:endParaRPr lang="zh-CN" altLang="en-US"/>
          </a:p>
        </p:txBody>
      </p:sp>
    </p:spTree>
    <p:extLst>
      <p:ext uri="{BB962C8B-B14F-4D97-AF65-F5344CB8AC3E}">
        <p14:creationId xmlns:p14="http://schemas.microsoft.com/office/powerpoint/2010/main" val="416741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9740C1-BE07-C049-BC24-081D6B6100C1}" type="slidenum">
              <a:rPr lang="en-US" smtClean="0"/>
              <a:t>60</a:t>
            </a:fld>
            <a:endParaRPr lang="en-US"/>
          </a:p>
        </p:txBody>
      </p:sp>
    </p:spTree>
    <p:extLst>
      <p:ext uri="{BB962C8B-B14F-4D97-AF65-F5344CB8AC3E}">
        <p14:creationId xmlns:p14="http://schemas.microsoft.com/office/powerpoint/2010/main" val="33276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F0EE-154B-6B4D-A48A-29639339E9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D769C11-C254-154C-9DC4-24577654A4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7F40B6-1197-F648-80C4-167FA3A731D8}"/>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DBFA571E-F6DB-3B45-AD84-EA5A55DA7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C1DFF-B936-334F-ACBA-EC6167F7E4C4}"/>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149535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8B62-8963-ED44-8639-1AEE727CF73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EE089-6B32-8B42-B193-D3C0C2CC8F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5394E23-CE6D-624F-B09A-BC213A19AE8E}"/>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0E734777-1BBF-C64F-8F9F-220E2E5DA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F2886-BC3B-774D-996A-513EFBD1B01E}"/>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649410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1F7A9D-FD04-554B-99C7-1F05DD6765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68A2B2-8B10-3A40-8CBB-CE324038C7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DD879B-BDEF-7942-B471-D8FEBDD34810}"/>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60212FBA-07B3-F045-857D-30B97E1DB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53260-B4BD-0947-BFD9-E74B730CB2A6}"/>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95045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25971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1637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061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2445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8313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87350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91381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588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93DF-56B4-F445-86A8-673C6CEA4B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F40E81-66F7-1344-B186-779C3835E78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536D48-F79E-614E-8FFD-3F6821907960}"/>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70BBD1BF-544F-F644-AF39-A0B696FDD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D68D8-A433-004C-9B7D-AAE459CE5AC6}"/>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3180510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3589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45642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820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2201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09275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0EA0-E78E-A24B-A9AB-EB1FE9731F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4CD255C-D1B3-8041-8329-A7E6CE6BB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2F07F62-00E9-4544-8DD8-4CF5FA873F7B}"/>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42E17FFC-AF49-3147-9878-622BE88AF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8250C-06D5-EF4D-863A-18DF5C139E8E}"/>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357764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CB382-44B5-0241-8AB7-BECEADF6FF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51E65F-FF46-1947-9759-F6FEB66E50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CE6824-42DB-0346-B858-BBFB32F376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9A32359-D8AD-C34D-A283-49C3F74BFFA6}"/>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6" name="Footer Placeholder 5">
            <a:extLst>
              <a:ext uri="{FF2B5EF4-FFF2-40B4-BE49-F238E27FC236}">
                <a16:creationId xmlns:a16="http://schemas.microsoft.com/office/drawing/2014/main" id="{A00BE0F1-FB8A-FA44-92E7-175A95038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281E1-B4C1-7246-9A4A-83610F8C21BF}"/>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21573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2A86-0CDE-794A-A8C2-4988728C9F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9C3E16-C1B3-E545-9B7B-42C9A0E95E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81AA2F-393A-D14B-9DE0-2C949D67E1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A71156F-0995-8548-A10A-AA9830A699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484E70-E30E-014B-8E51-99B34E2E9CF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7AF2992-1532-844A-B831-C8090E139160}"/>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8" name="Footer Placeholder 7">
            <a:extLst>
              <a:ext uri="{FF2B5EF4-FFF2-40B4-BE49-F238E27FC236}">
                <a16:creationId xmlns:a16="http://schemas.microsoft.com/office/drawing/2014/main" id="{481989FA-6F73-AC4B-9D2D-B9200EF6CD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3C5241-805C-E947-8B96-8BA4CC28263E}"/>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285227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51A9-EE70-E446-9548-08019D1403F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8AFB9D5-AB99-684F-A820-E11E1C1D0F16}"/>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4" name="Footer Placeholder 3">
            <a:extLst>
              <a:ext uri="{FF2B5EF4-FFF2-40B4-BE49-F238E27FC236}">
                <a16:creationId xmlns:a16="http://schemas.microsoft.com/office/drawing/2014/main" id="{D5382155-A3C8-C144-8F6A-1988298EE9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C97BE-2192-3C4A-9C8E-96B21F122F76}"/>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3028382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CA484-4FA6-DF4E-937E-7375147DB599}"/>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3" name="Footer Placeholder 2">
            <a:extLst>
              <a:ext uri="{FF2B5EF4-FFF2-40B4-BE49-F238E27FC236}">
                <a16:creationId xmlns:a16="http://schemas.microsoft.com/office/drawing/2014/main" id="{0395FF15-56C3-1843-8620-D27941539B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69959A-9A43-4447-90D7-2D11668C9988}"/>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21759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B949-17BF-584A-9FE5-7551369104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D4A8FA5-ACEC-D248-B67E-14EDEF682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68F8A19-6AF5-1643-A142-8CEB4E716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CF06DE-908C-0D4F-A5C9-AAEA0B05DAFC}"/>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6" name="Footer Placeholder 5">
            <a:extLst>
              <a:ext uri="{FF2B5EF4-FFF2-40B4-BE49-F238E27FC236}">
                <a16:creationId xmlns:a16="http://schemas.microsoft.com/office/drawing/2014/main" id="{FE8A2529-00D2-C54E-9770-80817BF73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50361-8B4A-7E4B-8EBA-79D2EBDE5382}"/>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107096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7FEC-C6D7-F84F-A5FC-D903D14E4B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18311C-C3EF-4F45-9B4E-9A1CAD8576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E6ED7C-89C1-8741-AD71-0E6398BA1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19D5A8-DD2C-7C46-95A2-B78ED55E1F55}"/>
              </a:ext>
            </a:extLst>
          </p:cNvPr>
          <p:cNvSpPr>
            <a:spLocks noGrp="1"/>
          </p:cNvSpPr>
          <p:nvPr>
            <p:ph type="dt" sz="half" idx="10"/>
          </p:nvPr>
        </p:nvSpPr>
        <p:spPr/>
        <p:txBody>
          <a:bodyPr/>
          <a:lstStyle/>
          <a:p>
            <a:fld id="{3900ACAB-7E49-9B44-808B-53CA6C1DAF1B}" type="datetimeFigureOut">
              <a:rPr lang="en-US" smtClean="0"/>
              <a:t>11/12/19</a:t>
            </a:fld>
            <a:endParaRPr lang="en-US"/>
          </a:p>
        </p:txBody>
      </p:sp>
      <p:sp>
        <p:nvSpPr>
          <p:cNvPr id="6" name="Footer Placeholder 5">
            <a:extLst>
              <a:ext uri="{FF2B5EF4-FFF2-40B4-BE49-F238E27FC236}">
                <a16:creationId xmlns:a16="http://schemas.microsoft.com/office/drawing/2014/main" id="{1845A102-F483-344F-9EF1-AEB137ECC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983D3-2D1E-9341-AE8A-AF80647105D3}"/>
              </a:ext>
            </a:extLst>
          </p:cNvPr>
          <p:cNvSpPr>
            <a:spLocks noGrp="1"/>
          </p:cNvSpPr>
          <p:nvPr>
            <p:ph type="sldNum" sz="quarter" idx="12"/>
          </p:nvPr>
        </p:nvSpPr>
        <p:spPr/>
        <p:txBody>
          <a:bodyPr/>
          <a:lstStyle/>
          <a:p>
            <a:fld id="{D28644F2-38E4-5541-9FBB-E41DD409824C}" type="slidenum">
              <a:rPr lang="en-US" smtClean="0"/>
              <a:t>‹#›</a:t>
            </a:fld>
            <a:endParaRPr lang="en-US"/>
          </a:p>
        </p:txBody>
      </p:sp>
    </p:spTree>
    <p:extLst>
      <p:ext uri="{BB962C8B-B14F-4D97-AF65-F5344CB8AC3E}">
        <p14:creationId xmlns:p14="http://schemas.microsoft.com/office/powerpoint/2010/main" val="1455239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8D6240-741A-8244-AAEE-79388A590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BA9221-CA1D-2241-94E3-C42E5EFC0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026F93-24ED-5341-BA7E-5EA47405ED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00ACAB-7E49-9B44-808B-53CA6C1DAF1B}" type="datetimeFigureOut">
              <a:rPr lang="en-US" smtClean="0"/>
              <a:t>11/12/19</a:t>
            </a:fld>
            <a:endParaRPr lang="en-US"/>
          </a:p>
        </p:txBody>
      </p:sp>
      <p:sp>
        <p:nvSpPr>
          <p:cNvPr id="5" name="Footer Placeholder 4">
            <a:extLst>
              <a:ext uri="{FF2B5EF4-FFF2-40B4-BE49-F238E27FC236}">
                <a16:creationId xmlns:a16="http://schemas.microsoft.com/office/drawing/2014/main" id="{33DA00AB-3C6A-5D4E-B2E9-322922C01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99F0F5-18D6-214C-900F-500100309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644F2-38E4-5541-9FBB-E41DD409824C}" type="slidenum">
              <a:rPr lang="en-US" smtClean="0"/>
              <a:t>‹#›</a:t>
            </a:fld>
            <a:endParaRPr lang="en-US"/>
          </a:p>
        </p:txBody>
      </p:sp>
    </p:spTree>
    <p:extLst>
      <p:ext uri="{BB962C8B-B14F-4D97-AF65-F5344CB8AC3E}">
        <p14:creationId xmlns:p14="http://schemas.microsoft.com/office/powerpoint/2010/main" val="38128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792032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radimrehurek.com/gensim/models/wrappers/ldamallet.html"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image" Target="../media/image101.tiff"/><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A2D24FB-8649-4136-96E5-744A9098992B}"/>
              </a:ext>
            </a:extLst>
          </p:cNvPr>
          <p:cNvSpPr txBox="1"/>
          <p:nvPr/>
        </p:nvSpPr>
        <p:spPr>
          <a:xfrm>
            <a:off x="1602658" y="1256111"/>
            <a:ext cx="8787235" cy="830997"/>
          </a:xfrm>
          <a:prstGeom prst="rect">
            <a:avLst/>
          </a:prstGeom>
          <a:noFill/>
        </p:spPr>
        <p:txBody>
          <a:bodyPr wrap="square" rtlCol="0">
            <a:spAutoFit/>
          </a:bodyPr>
          <a:lstStyle/>
          <a:p>
            <a:pPr algn="ctr"/>
            <a:r>
              <a:rPr lang="en-ID" sz="4800" dirty="0">
                <a:solidFill>
                  <a:schemeClr val="tx2">
                    <a:lumMod val="50000"/>
                  </a:schemeClr>
                </a:solidFill>
                <a:effectLst>
                  <a:outerShdw blurRad="50800" dist="38100" dir="2700000" algn="tl" rotWithShape="0">
                    <a:prstClr val="black">
                      <a:alpha val="40000"/>
                    </a:prstClr>
                  </a:outerShdw>
                </a:effectLst>
                <a:latin typeface="Franklin Gothic Medium Cond" panose="020B0606030402020204" pitchFamily="34" charset="0"/>
              </a:rPr>
              <a:t>Data Science Project</a:t>
            </a:r>
          </a:p>
        </p:txBody>
      </p:sp>
      <p:grpSp>
        <p:nvGrpSpPr>
          <p:cNvPr id="17" name="Group 16">
            <a:extLst>
              <a:ext uri="{FF2B5EF4-FFF2-40B4-BE49-F238E27FC236}">
                <a16:creationId xmlns:a16="http://schemas.microsoft.com/office/drawing/2014/main" id="{579A0E0C-4702-4126-8D28-52A5837C4EE8}"/>
              </a:ext>
            </a:extLst>
          </p:cNvPr>
          <p:cNvGrpSpPr/>
          <p:nvPr/>
        </p:nvGrpSpPr>
        <p:grpSpPr>
          <a:xfrm>
            <a:off x="1561014" y="3541159"/>
            <a:ext cx="9072000" cy="986307"/>
            <a:chOff x="1561014" y="4152360"/>
            <a:chExt cx="9072000" cy="986307"/>
          </a:xfrm>
        </p:grpSpPr>
        <p:sp>
          <p:nvSpPr>
            <p:cNvPr id="14" name="Rectangle 13">
              <a:extLst>
                <a:ext uri="{FF2B5EF4-FFF2-40B4-BE49-F238E27FC236}">
                  <a16:creationId xmlns:a16="http://schemas.microsoft.com/office/drawing/2014/main" id="{D5BE2F22-2123-4B76-B2B5-0572B1F4A341}"/>
                </a:ext>
              </a:extLst>
            </p:cNvPr>
            <p:cNvSpPr/>
            <p:nvPr/>
          </p:nvSpPr>
          <p:spPr>
            <a:xfrm>
              <a:off x="1561014" y="4215337"/>
              <a:ext cx="9072000" cy="9233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F50F64F-9A3E-4C78-BA70-945C21B53FDA}"/>
                </a:ext>
              </a:extLst>
            </p:cNvPr>
            <p:cNvSpPr txBox="1"/>
            <p:nvPr/>
          </p:nvSpPr>
          <p:spPr>
            <a:xfrm>
              <a:off x="1588014" y="4152360"/>
              <a:ext cx="8993232" cy="923330"/>
            </a:xfrm>
            <a:prstGeom prst="rect">
              <a:avLst/>
            </a:prstGeom>
            <a:noFill/>
          </p:spPr>
          <p:txBody>
            <a:bodyPr wrap="none" rtlCol="0">
              <a:spAutoFit/>
            </a:bodyPr>
            <a:lstStyle/>
            <a:p>
              <a:pPr algn="ctr"/>
              <a:r>
                <a:rPr lang="en-ID" sz="5400" dirty="0">
                  <a:solidFill>
                    <a:schemeClr val="bg1"/>
                  </a:solidFill>
                  <a:effectLst>
                    <a:outerShdw blurRad="50800" dist="38100" dir="2700000" algn="tl" rotWithShape="0">
                      <a:prstClr val="black">
                        <a:alpha val="40000"/>
                      </a:prstClr>
                    </a:outerShdw>
                  </a:effectLst>
                  <a:latin typeface="Franklin Gothic Demi Cond" panose="020B0706030402020204" pitchFamily="34" charset="0"/>
                </a:rPr>
                <a:t>House Location Recommendation</a:t>
              </a:r>
              <a:endParaRPr lang="en-US" sz="5400" dirty="0">
                <a:solidFill>
                  <a:schemeClr val="bg1"/>
                </a:solidFill>
                <a:effectLst>
                  <a:outerShdw blurRad="50800" dist="38100" dir="2700000" algn="tl" rotWithShape="0">
                    <a:prstClr val="black">
                      <a:alpha val="40000"/>
                    </a:prstClr>
                  </a:outerShdw>
                </a:effectLst>
                <a:latin typeface="Franklin Gothic Demi Cond" panose="020B0706030402020204" pitchFamily="34" charset="0"/>
              </a:endParaRPr>
            </a:p>
          </p:txBody>
        </p:sp>
      </p:grpSp>
      <p:sp>
        <p:nvSpPr>
          <p:cNvPr id="13" name="Rectangle 12">
            <a:extLst>
              <a:ext uri="{FF2B5EF4-FFF2-40B4-BE49-F238E27FC236}">
                <a16:creationId xmlns:a16="http://schemas.microsoft.com/office/drawing/2014/main" id="{D16942AE-3DBB-4505-A691-8A5D3C1805B0}"/>
              </a:ext>
            </a:extLst>
          </p:cNvPr>
          <p:cNvSpPr/>
          <p:nvPr/>
        </p:nvSpPr>
        <p:spPr>
          <a:xfrm>
            <a:off x="0" y="2169841"/>
            <a:ext cx="12192000" cy="1323439"/>
          </a:xfrm>
          <a:prstGeom prst="rect">
            <a:avLst/>
          </a:prstGeom>
        </p:spPr>
        <p:txBody>
          <a:bodyPr wrap="square">
            <a:spAutoFit/>
          </a:bodyPr>
          <a:lstStyle/>
          <a:p>
            <a:pPr algn="ctr"/>
            <a:r>
              <a:rPr lang="en-ID" sz="8000" dirty="0">
                <a:solidFill>
                  <a:schemeClr val="tx2">
                    <a:lumMod val="50000"/>
                  </a:schemeClr>
                </a:solidFill>
                <a:effectLst>
                  <a:outerShdw blurRad="50800" dist="38100" dir="2700000" algn="tl" rotWithShape="0">
                    <a:prstClr val="black">
                      <a:alpha val="40000"/>
                    </a:prstClr>
                  </a:outerShdw>
                </a:effectLst>
                <a:latin typeface="Franklin Gothic Demi Cond" panose="020B0706030402020204" pitchFamily="34" charset="0"/>
              </a:rPr>
              <a:t>AURIN Web Application </a:t>
            </a:r>
            <a:endParaRPr lang="en-US" sz="8000" dirty="0">
              <a:solidFill>
                <a:schemeClr val="tx2">
                  <a:lumMod val="50000"/>
                </a:schemeClr>
              </a:solidFill>
              <a:effectLst>
                <a:outerShdw blurRad="50800" dist="38100" dir="2700000" algn="tl" rotWithShape="0">
                  <a:prstClr val="black">
                    <a:alpha val="40000"/>
                  </a:prstClr>
                </a:outerShdw>
              </a:effectLst>
              <a:latin typeface="Franklin Gothic Demi Cond" panose="020B0706030402020204" pitchFamily="34" charset="0"/>
            </a:endParaRPr>
          </a:p>
        </p:txBody>
      </p:sp>
      <p:sp>
        <p:nvSpPr>
          <p:cNvPr id="15" name="Rectangle 14">
            <a:extLst>
              <a:ext uri="{FF2B5EF4-FFF2-40B4-BE49-F238E27FC236}">
                <a16:creationId xmlns:a16="http://schemas.microsoft.com/office/drawing/2014/main" id="{1E219A35-E9CC-424B-964E-3203D58E05B6}"/>
              </a:ext>
            </a:extLst>
          </p:cNvPr>
          <p:cNvSpPr/>
          <p:nvPr/>
        </p:nvSpPr>
        <p:spPr>
          <a:xfrm>
            <a:off x="1561014" y="3532782"/>
            <a:ext cx="9072000" cy="72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C5B90E-246B-E44F-8C78-3CCE8143C2E1}"/>
              </a:ext>
            </a:extLst>
          </p:cNvPr>
          <p:cNvSpPr txBox="1"/>
          <p:nvPr/>
        </p:nvSpPr>
        <p:spPr>
          <a:xfrm>
            <a:off x="1451517" y="4536449"/>
            <a:ext cx="8787235" cy="830997"/>
          </a:xfrm>
          <a:prstGeom prst="rect">
            <a:avLst/>
          </a:prstGeom>
          <a:noFill/>
        </p:spPr>
        <p:txBody>
          <a:bodyPr wrap="square" rtlCol="0">
            <a:spAutoFit/>
          </a:bodyPr>
          <a:lstStyle/>
          <a:p>
            <a:pPr algn="ctr"/>
            <a:r>
              <a:rPr lang="en-ID" sz="4800" dirty="0">
                <a:solidFill>
                  <a:schemeClr val="tx2">
                    <a:lumMod val="50000"/>
                  </a:schemeClr>
                </a:solidFill>
                <a:effectLst>
                  <a:outerShdw blurRad="50800" dist="38100" dir="2700000" algn="tl" rotWithShape="0">
                    <a:prstClr val="black">
                      <a:alpha val="40000"/>
                    </a:prstClr>
                  </a:outerShdw>
                </a:effectLst>
                <a:latin typeface="Franklin Gothic Medium Cond" panose="020B0606030402020204" pitchFamily="34" charset="0"/>
              </a:rPr>
              <a:t>Combined with Twitter Analysis</a:t>
            </a:r>
          </a:p>
        </p:txBody>
      </p:sp>
    </p:spTree>
    <p:extLst>
      <p:ext uri="{BB962C8B-B14F-4D97-AF65-F5344CB8AC3E}">
        <p14:creationId xmlns:p14="http://schemas.microsoft.com/office/powerpoint/2010/main" val="237116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par>
                                <p:cTn id="11" presetID="16" presetClass="entr" presetSubtype="37"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barn(outVertical)">
                                      <p:cBhvr>
                                        <p:cTn id="13" dur="500"/>
                                        <p:tgtEl>
                                          <p:spTgt spid="15"/>
                                        </p:tgtEl>
                                      </p:cBhvr>
                                    </p:animEffect>
                                  </p:childTnLst>
                                </p:cTn>
                              </p:par>
                            </p:childTnLst>
                          </p:cTn>
                        </p:par>
                        <p:par>
                          <p:cTn id="14" fill="hold">
                            <p:stCondLst>
                              <p:cond delay="1000"/>
                            </p:stCondLst>
                            <p:childTnLst>
                              <p:par>
                                <p:cTn id="15" presetID="22" presetClass="entr" presetSubtype="1" fill="hold" nodeType="after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750"/>
                            </p:stCondLst>
                            <p:childTnLst>
                              <p:par>
                                <p:cTn id="19" presetID="16" presetClass="entr" presetSubtype="37"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out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20DB2B-74ED-974C-916A-33952B57AF4B}"/>
              </a:ext>
            </a:extLst>
          </p:cNvPr>
          <p:cNvGrpSpPr/>
          <p:nvPr/>
        </p:nvGrpSpPr>
        <p:grpSpPr>
          <a:xfrm>
            <a:off x="395429" y="941734"/>
            <a:ext cx="4097742" cy="5794338"/>
            <a:chOff x="726506" y="1512515"/>
            <a:chExt cx="3169087" cy="4481190"/>
          </a:xfrm>
        </p:grpSpPr>
        <p:pic>
          <p:nvPicPr>
            <p:cNvPr id="1026" name="Picture 2">
              <a:extLst>
                <a:ext uri="{FF2B5EF4-FFF2-40B4-BE49-F238E27FC236}">
                  <a16:creationId xmlns:a16="http://schemas.microsoft.com/office/drawing/2014/main" id="{AEE621A4-4EB5-0545-BBAC-2EC088CB9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31" t="31397" r="45680" b="34297"/>
            <a:stretch/>
          </p:blipFill>
          <p:spPr bwMode="auto">
            <a:xfrm>
              <a:off x="726507" y="1512515"/>
              <a:ext cx="3169085" cy="1703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0BFFB5-B809-1F4D-AB79-D78A28A8C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31" t="31397" r="45680" b="31018"/>
            <a:stretch/>
          </p:blipFill>
          <p:spPr bwMode="auto">
            <a:xfrm>
              <a:off x="726508" y="3216056"/>
              <a:ext cx="3169085" cy="1866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6A320D-A973-EF46-BECB-86F44F2E71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73" t="32658" r="45838" b="48991"/>
            <a:stretch/>
          </p:blipFill>
          <p:spPr bwMode="auto">
            <a:xfrm>
              <a:off x="726506" y="5082436"/>
              <a:ext cx="3169085" cy="91126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15CE48F7-053D-5F4D-B24E-79F15C26A1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57" t="46666" r="57295" b="11426"/>
          <a:stretch/>
        </p:blipFill>
        <p:spPr bwMode="auto">
          <a:xfrm>
            <a:off x="4636360" y="941734"/>
            <a:ext cx="3310759" cy="3056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CD33FD-82F9-7342-8D42-D8385047F39B}"/>
              </a:ext>
            </a:extLst>
          </p:cNvPr>
          <p:cNvSpPr txBox="1"/>
          <p:nvPr/>
        </p:nvSpPr>
        <p:spPr>
          <a:xfrm>
            <a:off x="8367569" y="941734"/>
            <a:ext cx="1418786" cy="338554"/>
          </a:xfrm>
          <a:prstGeom prst="rect">
            <a:avLst/>
          </a:prstGeom>
          <a:noFill/>
        </p:spPr>
        <p:txBody>
          <a:bodyPr wrap="none" rtlCol="0">
            <a:spAutoFit/>
          </a:bodyPr>
          <a:lstStyle/>
          <a:p>
            <a:r>
              <a:rPr lang="en-US" sz="1600" dirty="0">
                <a:ea typeface="Apple SD Gothic Neo" panose="02000300000000000000" pitchFamily="2" charset="-127"/>
              </a:rPr>
              <a:t>Default Setting</a:t>
            </a:r>
          </a:p>
        </p:txBody>
      </p:sp>
      <p:sp>
        <p:nvSpPr>
          <p:cNvPr id="12" name="Rectangle 11">
            <a:extLst>
              <a:ext uri="{FF2B5EF4-FFF2-40B4-BE49-F238E27FC236}">
                <a16:creationId xmlns:a16="http://schemas.microsoft.com/office/drawing/2014/main" id="{C53C18DA-3DB2-7B4E-A479-0F473D5EF9AC}"/>
              </a:ext>
            </a:extLst>
          </p:cNvPr>
          <p:cNvSpPr/>
          <p:nvPr/>
        </p:nvSpPr>
        <p:spPr>
          <a:xfrm>
            <a:off x="8367569" y="1402139"/>
            <a:ext cx="3428999" cy="2462213"/>
          </a:xfrm>
          <a:prstGeom prst="rect">
            <a:avLst/>
          </a:prstGeom>
        </p:spPr>
        <p:txBody>
          <a:bodyPr wrap="square">
            <a:spAutoFit/>
          </a:bodyPr>
          <a:lstStyle/>
          <a:p>
            <a:r>
              <a:rPr lang="en-AU" sz="1400" dirty="0">
                <a:solidFill>
                  <a:srgbClr val="000000"/>
                </a:solidFill>
                <a:ea typeface="Apple SD Gothic Neo" panose="02000300000000000000" pitchFamily="2" charset="-127"/>
              </a:rPr>
              <a:t>Income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Migration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Education : Not Priority</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Number of Jobs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Recreation sports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Accommodation price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Commute distance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Dwelling structure : Not Priority</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House price : Not Priority</a:t>
            </a:r>
            <a:endParaRPr lang="en-AU" sz="1400" dirty="0">
              <a:ea typeface="Apple SD Gothic Neo" panose="02000300000000000000" pitchFamily="2" charset="-127"/>
            </a:endParaRPr>
          </a:p>
          <a:p>
            <a:br>
              <a:rPr lang="en-AU" sz="1400" dirty="0">
                <a:ea typeface="Apple SD Gothic Neo" panose="02000300000000000000" pitchFamily="2" charset="-127"/>
              </a:rPr>
            </a:br>
            <a:endParaRPr lang="en-US" sz="1400" dirty="0">
              <a:ea typeface="Apple SD Gothic Neo" panose="02000300000000000000" pitchFamily="2" charset="-127"/>
            </a:endParaRPr>
          </a:p>
        </p:txBody>
      </p:sp>
      <p:sp>
        <p:nvSpPr>
          <p:cNvPr id="13" name="TextBox 12">
            <a:extLst>
              <a:ext uri="{FF2B5EF4-FFF2-40B4-BE49-F238E27FC236}">
                <a16:creationId xmlns:a16="http://schemas.microsoft.com/office/drawing/2014/main" id="{7C8EF4C2-EEBA-B946-BEC0-0D35988ADBF1}"/>
              </a:ext>
            </a:extLst>
          </p:cNvPr>
          <p:cNvSpPr txBox="1"/>
          <p:nvPr/>
        </p:nvSpPr>
        <p:spPr>
          <a:xfrm>
            <a:off x="351885" y="225427"/>
            <a:ext cx="4644658" cy="507832"/>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Prototype Interface on </a:t>
            </a:r>
            <a:r>
              <a:rPr lang="en-US" sz="2000" b="1" dirty="0" err="1">
                <a:solidFill>
                  <a:schemeClr val="accent1">
                    <a:lumMod val="50000"/>
                  </a:schemeClr>
                </a:solidFill>
                <a:ea typeface="Apple SD Gothic Neo ExtraBold" panose="02000300000000000000" pitchFamily="2" charset="-127"/>
              </a:rPr>
              <a:t>Jupyter</a:t>
            </a:r>
            <a:r>
              <a:rPr lang="en-US" sz="2000" b="1" dirty="0">
                <a:solidFill>
                  <a:schemeClr val="accent1">
                    <a:lumMod val="50000"/>
                  </a:schemeClr>
                </a:solidFill>
                <a:ea typeface="Apple SD Gothic Neo ExtraBold" panose="02000300000000000000" pitchFamily="2" charset="-127"/>
              </a:rPr>
              <a:t> Notebook</a:t>
            </a:r>
            <a:endParaRPr lang="en-US" sz="2400" b="1" dirty="0">
              <a:solidFill>
                <a:schemeClr val="accent1">
                  <a:lumMod val="50000"/>
                </a:schemeClr>
              </a:solidFill>
              <a:ea typeface="Apple SD Gothic Neo ExtraBold" panose="02000300000000000000" pitchFamily="2" charset="-127"/>
            </a:endParaRPr>
          </a:p>
        </p:txBody>
      </p:sp>
      <p:sp>
        <p:nvSpPr>
          <p:cNvPr id="14" name="Rectangle 13">
            <a:extLst>
              <a:ext uri="{FF2B5EF4-FFF2-40B4-BE49-F238E27FC236}">
                <a16:creationId xmlns:a16="http://schemas.microsoft.com/office/drawing/2014/main" id="{FB04E8DD-F0CD-F040-A1E6-688DDEB2ED9B}"/>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56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CB6C9576-2729-4B49-AB84-EE046D4D590F}"/>
              </a:ext>
            </a:extLst>
          </p:cNvPr>
          <p:cNvGraphicFramePr>
            <a:graphicFrameLocks noGrp="1"/>
          </p:cNvGraphicFramePr>
          <p:nvPr>
            <p:extLst>
              <p:ext uri="{D42A27DB-BD31-4B8C-83A1-F6EECF244321}">
                <p14:modId xmlns:p14="http://schemas.microsoft.com/office/powerpoint/2010/main" val="2634072026"/>
              </p:ext>
            </p:extLst>
          </p:nvPr>
        </p:nvGraphicFramePr>
        <p:xfrm>
          <a:off x="631379" y="876050"/>
          <a:ext cx="10461162" cy="5348417"/>
        </p:xfrm>
        <a:graphic>
          <a:graphicData uri="http://schemas.openxmlformats.org/drawingml/2006/table">
            <a:tbl>
              <a:tblPr firstRow="1" bandRow="1">
                <a:tableStyleId>{2D5ABB26-0587-4C30-8999-92F81FD0307C}</a:tableStyleId>
              </a:tblPr>
              <a:tblGrid>
                <a:gridCol w="1774363">
                  <a:extLst>
                    <a:ext uri="{9D8B030D-6E8A-4147-A177-3AD203B41FA5}">
                      <a16:colId xmlns:a16="http://schemas.microsoft.com/office/drawing/2014/main" val="573484926"/>
                    </a:ext>
                  </a:extLst>
                </a:gridCol>
                <a:gridCol w="348343">
                  <a:extLst>
                    <a:ext uri="{9D8B030D-6E8A-4147-A177-3AD203B41FA5}">
                      <a16:colId xmlns:a16="http://schemas.microsoft.com/office/drawing/2014/main" val="1421541746"/>
                    </a:ext>
                  </a:extLst>
                </a:gridCol>
                <a:gridCol w="8338456">
                  <a:extLst>
                    <a:ext uri="{9D8B030D-6E8A-4147-A177-3AD203B41FA5}">
                      <a16:colId xmlns:a16="http://schemas.microsoft.com/office/drawing/2014/main" val="1623637437"/>
                    </a:ext>
                  </a:extLst>
                </a:gridCol>
              </a:tblGrid>
              <a:tr h="349697">
                <a:tc rowSpan="2">
                  <a:txBody>
                    <a:bodyPr/>
                    <a:lstStyle/>
                    <a:p>
                      <a:r>
                        <a:rPr lang="en-US" sz="1600" dirty="0">
                          <a:latin typeface="+mj-lt"/>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Get preliminary analysis on how users may choose their preferences and how the output look like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8637208"/>
                  </a:ext>
                </a:extLst>
              </a:tr>
              <a:tr h="309398">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Analyze the relative difference between inputs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002055"/>
                  </a:ext>
                </a:extLst>
              </a:tr>
              <a:tr h="309398">
                <a:tc rowSpan="3">
                  <a:txBody>
                    <a:bodyPr/>
                    <a:lstStyle/>
                    <a:p>
                      <a:r>
                        <a:rPr lang="en-US" sz="1600" dirty="0">
                          <a:latin typeface="+mj-lt"/>
                        </a:rPr>
                        <a:t>Method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Features selected based on user choices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639559"/>
                  </a:ext>
                </a:extLst>
              </a:tr>
              <a:tr h="541446">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If a feature is chosen, user set the priority to high or low and data is ranked according to the sorted order. If a feature is set to not priority, it will be ignored.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5791900"/>
                  </a:ext>
                </a:extLst>
              </a:tr>
              <a:tr h="541446">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Aggregate all the ranking by average and return the output according to descending order of the average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86674"/>
                  </a:ext>
                </a:extLst>
              </a:tr>
              <a:tr h="541446">
                <a:tc rowSpan="2">
                  <a:txBody>
                    <a:bodyPr/>
                    <a:lstStyle/>
                    <a:p>
                      <a:r>
                        <a:rPr lang="en-US" sz="1600" dirty="0">
                          <a:latin typeface="+mj-lt"/>
                        </a:rPr>
                        <a:t>Findings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 change in a feature order or priority have different impact on the output, some features may significantly change the output, some may not.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53751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There are some cities that are robust to some changes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172122"/>
                  </a:ext>
                </a:extLst>
              </a:tr>
              <a:tr h="326571">
                <a:tc rowSpan="3">
                  <a:txBody>
                    <a:bodyPr/>
                    <a:lstStyle/>
                    <a:p>
                      <a:r>
                        <a:rPr lang="en-US" sz="1600" dirty="0">
                          <a:latin typeface="+mj-lt"/>
                        </a:rPr>
                        <a:t>Problems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Showing a list of cities does not describe the spatial relation between cities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0516"/>
                  </a:ext>
                </a:extLst>
              </a:tr>
              <a:tr h="541446">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There is no option for moderate value. Some users may want to set a feature as priority but not necessarily put an order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025365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No clear boundary of city profile related to all features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223112"/>
                  </a:ext>
                </a:extLst>
              </a:tr>
              <a:tr h="309398">
                <a:tc rowSpan="3">
                  <a:txBody>
                    <a:bodyPr/>
                    <a:lstStyle/>
                    <a:p>
                      <a:r>
                        <a:rPr lang="en-US" sz="1600" dirty="0">
                          <a:latin typeface="+mj-lt"/>
                        </a:rPr>
                        <a:t>Recommendation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Build a </a:t>
                      </a:r>
                      <a:r>
                        <a:rPr lang="en-US" sz="1600" b="1" dirty="0">
                          <a:solidFill>
                            <a:srgbClr val="C00000"/>
                          </a:solidFill>
                          <a:latin typeface="+mj-lt"/>
                        </a:rPr>
                        <a:t>web application</a:t>
                      </a:r>
                      <a:r>
                        <a:rPr lang="en-US" sz="1600" b="1" dirty="0">
                          <a:latin typeface="+mj-lt"/>
                        </a:rPr>
                        <a:t> </a:t>
                      </a:r>
                      <a:r>
                        <a:rPr lang="en-US" sz="1600" dirty="0">
                          <a:latin typeface="+mj-lt"/>
                        </a:rPr>
                        <a:t>with adjustable options to show a </a:t>
                      </a:r>
                      <a:r>
                        <a:rPr lang="en-US" sz="1600" b="1" dirty="0">
                          <a:solidFill>
                            <a:srgbClr val="C00000"/>
                          </a:solidFill>
                          <a:latin typeface="+mj-lt"/>
                        </a:rPr>
                        <a:t>heat 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564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solidFill>
                            <a:srgbClr val="C00000"/>
                          </a:solidFill>
                          <a:latin typeface="+mj-lt"/>
                        </a:rPr>
                        <a:t>Find more features </a:t>
                      </a:r>
                      <a:r>
                        <a:rPr lang="en-US" sz="1600" dirty="0">
                          <a:latin typeface="+mj-lt"/>
                        </a:rPr>
                        <a:t>and aggregate them to </a:t>
                      </a:r>
                      <a:r>
                        <a:rPr lang="en-US" sz="1600" b="1" dirty="0">
                          <a:solidFill>
                            <a:srgbClr val="C00000"/>
                          </a:solidFill>
                          <a:latin typeface="+mj-lt"/>
                        </a:rPr>
                        <a:t>construct the city profile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7696673"/>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Find extra information about the area from </a:t>
                      </a:r>
                      <a:r>
                        <a:rPr lang="en-US" sz="1600" b="1" dirty="0">
                          <a:solidFill>
                            <a:srgbClr val="C00000"/>
                          </a:solidFill>
                          <a:latin typeface="+mj-lt"/>
                        </a:rPr>
                        <a:t>Twitter 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6839894"/>
                  </a:ext>
                </a:extLst>
              </a:tr>
            </a:tbl>
          </a:graphicData>
        </a:graphic>
      </p:graphicFrame>
      <p:sp>
        <p:nvSpPr>
          <p:cNvPr id="5" name="TextBox 4">
            <a:extLst>
              <a:ext uri="{FF2B5EF4-FFF2-40B4-BE49-F238E27FC236}">
                <a16:creationId xmlns:a16="http://schemas.microsoft.com/office/drawing/2014/main" id="{089262B7-1039-BB4D-821B-4D96008F0212}"/>
              </a:ext>
            </a:extLst>
          </p:cNvPr>
          <p:cNvSpPr txBox="1"/>
          <p:nvPr/>
        </p:nvSpPr>
        <p:spPr>
          <a:xfrm>
            <a:off x="351885" y="225427"/>
            <a:ext cx="1563248" cy="507832"/>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Ideas from Prototype</a:t>
            </a:r>
            <a:endParaRPr lang="en-US" sz="2400" b="1" dirty="0">
              <a:solidFill>
                <a:schemeClr val="accent1">
                  <a:lumMod val="50000"/>
                </a:schemeClr>
              </a:solidFill>
              <a:ea typeface="Apple SD Gothic Neo ExtraBold" panose="02000300000000000000" pitchFamily="2" charset="-127"/>
            </a:endParaRPr>
          </a:p>
        </p:txBody>
      </p:sp>
      <p:sp>
        <p:nvSpPr>
          <p:cNvPr id="6" name="Rectangle 5">
            <a:extLst>
              <a:ext uri="{FF2B5EF4-FFF2-40B4-BE49-F238E27FC236}">
                <a16:creationId xmlns:a16="http://schemas.microsoft.com/office/drawing/2014/main" id="{A36AA158-1158-FA4F-8216-A3CB642973C2}"/>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30FB885B-C612-3443-B7C2-BC0559ABBDD1}"/>
              </a:ext>
            </a:extLst>
          </p:cNvPr>
          <p:cNvSpPr/>
          <p:nvPr/>
        </p:nvSpPr>
        <p:spPr>
          <a:xfrm>
            <a:off x="438977" y="876050"/>
            <a:ext cx="11121644" cy="669721"/>
          </a:xfrm>
          <a:prstGeom prst="roundRect">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1C7BEF3-7E44-244C-A8B7-568DDA7A3003}"/>
              </a:ext>
            </a:extLst>
          </p:cNvPr>
          <p:cNvSpPr/>
          <p:nvPr/>
        </p:nvSpPr>
        <p:spPr>
          <a:xfrm>
            <a:off x="438977" y="3094139"/>
            <a:ext cx="11121644" cy="857375"/>
          </a:xfrm>
          <a:prstGeom prst="roundRect">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055631E-426A-2141-AD92-B92520CDFFAE}"/>
              </a:ext>
            </a:extLst>
          </p:cNvPr>
          <p:cNvSpPr/>
          <p:nvPr/>
        </p:nvSpPr>
        <p:spPr>
          <a:xfrm>
            <a:off x="438977" y="5227739"/>
            <a:ext cx="11121644" cy="1240568"/>
          </a:xfrm>
          <a:prstGeom prst="roundRect">
            <a:avLst>
              <a:gd name="adj" fmla="val 10525"/>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72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740F2DB-3F0D-B24F-973E-F2BBA1C4131F}"/>
              </a:ext>
            </a:extLst>
          </p:cNvPr>
          <p:cNvGraphicFramePr>
            <a:graphicFrameLocks/>
          </p:cNvGraphicFramePr>
          <p:nvPr/>
        </p:nvGraphicFramePr>
        <p:xfrm>
          <a:off x="441476" y="643466"/>
          <a:ext cx="11309047" cy="55710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2E7CCD1-B861-8349-82A2-AE53B5BE2A3B}"/>
              </a:ext>
            </a:extLst>
          </p:cNvPr>
          <p:cNvSpPr txBox="1"/>
          <p:nvPr/>
        </p:nvSpPr>
        <p:spPr>
          <a:xfrm>
            <a:off x="351884" y="215316"/>
            <a:ext cx="11165202"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Feature Selection</a:t>
            </a:r>
          </a:p>
        </p:txBody>
      </p:sp>
      <p:sp>
        <p:nvSpPr>
          <p:cNvPr id="5" name="Rectangle 4">
            <a:extLst>
              <a:ext uri="{FF2B5EF4-FFF2-40B4-BE49-F238E27FC236}">
                <a16:creationId xmlns:a16="http://schemas.microsoft.com/office/drawing/2014/main" id="{156C3D28-E341-0F48-8DDB-7C1565D8F10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ket 1">
            <a:extLst>
              <a:ext uri="{FF2B5EF4-FFF2-40B4-BE49-F238E27FC236}">
                <a16:creationId xmlns:a16="http://schemas.microsoft.com/office/drawing/2014/main" id="{D00E688C-40B0-0746-8AC1-28276C20E660}"/>
              </a:ext>
            </a:extLst>
          </p:cNvPr>
          <p:cNvSpPr/>
          <p:nvPr/>
        </p:nvSpPr>
        <p:spPr>
          <a:xfrm rot="5400000">
            <a:off x="8888506" y="-685799"/>
            <a:ext cx="182882" cy="529814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7EAE271-11A6-0C40-8D38-EF9F9B4A041E}"/>
              </a:ext>
            </a:extLst>
          </p:cNvPr>
          <p:cNvSpPr txBox="1"/>
          <p:nvPr/>
        </p:nvSpPr>
        <p:spPr>
          <a:xfrm>
            <a:off x="6629431" y="1479911"/>
            <a:ext cx="4701031" cy="338554"/>
          </a:xfrm>
          <a:prstGeom prst="rect">
            <a:avLst/>
          </a:prstGeom>
          <a:noFill/>
        </p:spPr>
        <p:txBody>
          <a:bodyPr wrap="none" rtlCol="0">
            <a:spAutoFit/>
          </a:bodyPr>
          <a:lstStyle/>
          <a:p>
            <a:r>
              <a:rPr lang="en-US" sz="1600" b="1" dirty="0">
                <a:latin typeface="+mj-lt"/>
                <a:ea typeface="Apple SD Gothic Neo" panose="02000300000000000000" pitchFamily="2" charset="-127"/>
              </a:rPr>
              <a:t>Domain knowledge</a:t>
            </a:r>
            <a:r>
              <a:rPr lang="en-US" sz="1600" dirty="0">
                <a:latin typeface="+mj-lt"/>
                <a:ea typeface="Apple SD Gothic Neo" panose="02000300000000000000" pitchFamily="2" charset="-127"/>
              </a:rPr>
              <a:t>: Language, House Value, Unit value</a:t>
            </a:r>
          </a:p>
        </p:txBody>
      </p:sp>
      <p:sp>
        <p:nvSpPr>
          <p:cNvPr id="7" name="Rectangle 6">
            <a:extLst>
              <a:ext uri="{FF2B5EF4-FFF2-40B4-BE49-F238E27FC236}">
                <a16:creationId xmlns:a16="http://schemas.microsoft.com/office/drawing/2014/main" id="{7D28BC40-1847-6749-9176-D05AA86FE433}"/>
              </a:ext>
            </a:extLst>
          </p:cNvPr>
          <p:cNvSpPr/>
          <p:nvPr/>
        </p:nvSpPr>
        <p:spPr>
          <a:xfrm>
            <a:off x="758765" y="720093"/>
            <a:ext cx="11037804" cy="369332"/>
          </a:xfrm>
          <a:prstGeom prst="rect">
            <a:avLst/>
          </a:prstGeom>
        </p:spPr>
        <p:txBody>
          <a:bodyPr wrap="square">
            <a:spAutoFit/>
          </a:bodyPr>
          <a:lstStyle/>
          <a:p>
            <a:r>
              <a:rPr lang="en-US" b="1" dirty="0">
                <a:solidFill>
                  <a:schemeClr val="accent1">
                    <a:lumMod val="50000"/>
                  </a:schemeClr>
                </a:solidFill>
                <a:ea typeface="Apple SD Gothic Neo ExtraBold" panose="02000300000000000000" pitchFamily="2" charset="-127"/>
              </a:rPr>
              <a:t>High correlation with the 5 Main Features : Income, Education, House Price, Unit Price, Rent Price</a:t>
            </a:r>
          </a:p>
        </p:txBody>
      </p:sp>
      <p:sp>
        <p:nvSpPr>
          <p:cNvPr id="8" name="TextBox 7">
            <a:extLst>
              <a:ext uri="{FF2B5EF4-FFF2-40B4-BE49-F238E27FC236}">
                <a16:creationId xmlns:a16="http://schemas.microsoft.com/office/drawing/2014/main" id="{A5B4C982-65F9-3846-937C-38E0D6D26CED}"/>
              </a:ext>
            </a:extLst>
          </p:cNvPr>
          <p:cNvSpPr txBox="1"/>
          <p:nvPr/>
        </p:nvSpPr>
        <p:spPr>
          <a:xfrm>
            <a:off x="8829905" y="1089425"/>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3371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354CCFF-07CB-7640-A930-693077EF8999}"/>
              </a:ext>
            </a:extLst>
          </p:cNvPr>
          <p:cNvGrpSpPr/>
          <p:nvPr/>
        </p:nvGrpSpPr>
        <p:grpSpPr>
          <a:xfrm>
            <a:off x="1658744" y="3458771"/>
            <a:ext cx="8874511" cy="32521304"/>
            <a:chOff x="-205412" y="-5825273"/>
            <a:chExt cx="6198350" cy="22714313"/>
          </a:xfrm>
        </p:grpSpPr>
        <p:pic>
          <p:nvPicPr>
            <p:cNvPr id="6" name="Picture 5">
              <a:extLst>
                <a:ext uri="{FF2B5EF4-FFF2-40B4-BE49-F238E27FC236}">
                  <a16:creationId xmlns:a16="http://schemas.microsoft.com/office/drawing/2014/main" id="{491D1755-647F-294A-B000-6EF730AD19BF}"/>
                </a:ext>
              </a:extLst>
            </p:cNvPr>
            <p:cNvPicPr>
              <a:picLocks noChangeAspect="1"/>
            </p:cNvPicPr>
            <p:nvPr/>
          </p:nvPicPr>
          <p:blipFill>
            <a:blip r:embed="rId2"/>
            <a:stretch>
              <a:fillRect/>
            </a:stretch>
          </p:blipFill>
          <p:spPr>
            <a:xfrm>
              <a:off x="-205408" y="-5825273"/>
              <a:ext cx="6198346" cy="7747933"/>
            </a:xfrm>
            <a:prstGeom prst="rect">
              <a:avLst/>
            </a:prstGeom>
          </p:spPr>
        </p:pic>
        <p:pic>
          <p:nvPicPr>
            <p:cNvPr id="8" name="Picture 7">
              <a:extLst>
                <a:ext uri="{FF2B5EF4-FFF2-40B4-BE49-F238E27FC236}">
                  <a16:creationId xmlns:a16="http://schemas.microsoft.com/office/drawing/2014/main" id="{AAFC3F5C-3ECB-2D42-898B-547D18803EB8}"/>
                </a:ext>
              </a:extLst>
            </p:cNvPr>
            <p:cNvPicPr>
              <a:picLocks noChangeAspect="1"/>
            </p:cNvPicPr>
            <p:nvPr/>
          </p:nvPicPr>
          <p:blipFill>
            <a:blip r:embed="rId3"/>
            <a:stretch>
              <a:fillRect/>
            </a:stretch>
          </p:blipFill>
          <p:spPr>
            <a:xfrm>
              <a:off x="-205409" y="1922660"/>
              <a:ext cx="6198345" cy="7038482"/>
            </a:xfrm>
            <a:prstGeom prst="rect">
              <a:avLst/>
            </a:prstGeom>
          </p:spPr>
        </p:pic>
        <p:pic>
          <p:nvPicPr>
            <p:cNvPr id="9" name="Picture 8">
              <a:extLst>
                <a:ext uri="{FF2B5EF4-FFF2-40B4-BE49-F238E27FC236}">
                  <a16:creationId xmlns:a16="http://schemas.microsoft.com/office/drawing/2014/main" id="{8D06481A-9D69-334F-8531-BDED418DA1B5}"/>
                </a:ext>
              </a:extLst>
            </p:cNvPr>
            <p:cNvPicPr>
              <a:picLocks noChangeAspect="1"/>
            </p:cNvPicPr>
            <p:nvPr/>
          </p:nvPicPr>
          <p:blipFill>
            <a:blip r:embed="rId4"/>
            <a:stretch>
              <a:fillRect/>
            </a:stretch>
          </p:blipFill>
          <p:spPr>
            <a:xfrm>
              <a:off x="-205412" y="8961142"/>
              <a:ext cx="6198345" cy="7927898"/>
            </a:xfrm>
            <a:prstGeom prst="rect">
              <a:avLst/>
            </a:prstGeom>
          </p:spPr>
        </p:pic>
      </p:grpSp>
      <p:sp>
        <p:nvSpPr>
          <p:cNvPr id="20" name="Rectangle 19">
            <a:extLst>
              <a:ext uri="{FF2B5EF4-FFF2-40B4-BE49-F238E27FC236}">
                <a16:creationId xmlns:a16="http://schemas.microsoft.com/office/drawing/2014/main" id="{6D797128-122E-484C-8305-B52344AEAF73}"/>
              </a:ext>
            </a:extLst>
          </p:cNvPr>
          <p:cNvSpPr/>
          <p:nvPr/>
        </p:nvSpPr>
        <p:spPr>
          <a:xfrm>
            <a:off x="0" y="0"/>
            <a:ext cx="12192000" cy="3458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BFF479-FFFB-CF4B-B527-6A78F4E19773}"/>
              </a:ext>
            </a:extLst>
          </p:cNvPr>
          <p:cNvPicPr>
            <a:picLocks noChangeAspect="1"/>
          </p:cNvPicPr>
          <p:nvPr/>
        </p:nvPicPr>
        <p:blipFill>
          <a:blip r:embed="rId5"/>
          <a:stretch>
            <a:fillRect/>
          </a:stretch>
        </p:blipFill>
        <p:spPr>
          <a:xfrm>
            <a:off x="840922" y="1236437"/>
            <a:ext cx="10045700" cy="1714500"/>
          </a:xfrm>
          <a:prstGeom prst="rect">
            <a:avLst/>
          </a:prstGeom>
        </p:spPr>
      </p:pic>
      <p:sp>
        <p:nvSpPr>
          <p:cNvPr id="11" name="TextBox 10">
            <a:extLst>
              <a:ext uri="{FF2B5EF4-FFF2-40B4-BE49-F238E27FC236}">
                <a16:creationId xmlns:a16="http://schemas.microsoft.com/office/drawing/2014/main" id="{B8B4438D-20EE-9F43-AEF6-34B002677945}"/>
              </a:ext>
            </a:extLst>
          </p:cNvPr>
          <p:cNvSpPr txBox="1"/>
          <p:nvPr/>
        </p:nvSpPr>
        <p:spPr>
          <a:xfrm>
            <a:off x="351884" y="215316"/>
            <a:ext cx="11165202"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Feature Categorization</a:t>
            </a:r>
          </a:p>
        </p:txBody>
      </p:sp>
      <p:sp>
        <p:nvSpPr>
          <p:cNvPr id="12" name="Rectangle 11">
            <a:extLst>
              <a:ext uri="{FF2B5EF4-FFF2-40B4-BE49-F238E27FC236}">
                <a16:creationId xmlns:a16="http://schemas.microsoft.com/office/drawing/2014/main" id="{505F40BA-2D86-5F47-B583-563521098345}"/>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903AF1-4551-FD46-BF30-FBEC8D54DAA8}"/>
              </a:ext>
            </a:extLst>
          </p:cNvPr>
          <p:cNvSpPr txBox="1"/>
          <p:nvPr/>
        </p:nvSpPr>
        <p:spPr>
          <a:xfrm>
            <a:off x="840922" y="783701"/>
            <a:ext cx="4532651" cy="400110"/>
          </a:xfrm>
          <a:prstGeom prst="rect">
            <a:avLst/>
          </a:prstGeom>
          <a:noFill/>
        </p:spPr>
        <p:txBody>
          <a:bodyPr wrap="none" rtlCol="0">
            <a:spAutoFit/>
          </a:bodyPr>
          <a:lstStyle/>
          <a:p>
            <a:r>
              <a:rPr lang="en-US" sz="2000" b="1" dirty="0"/>
              <a:t>8 Selected Features for User Preferences </a:t>
            </a:r>
          </a:p>
        </p:txBody>
      </p:sp>
      <p:sp>
        <p:nvSpPr>
          <p:cNvPr id="19" name="TextBox 18">
            <a:extLst>
              <a:ext uri="{FF2B5EF4-FFF2-40B4-BE49-F238E27FC236}">
                <a16:creationId xmlns:a16="http://schemas.microsoft.com/office/drawing/2014/main" id="{52368F33-1D73-A347-8B42-927F4770225E}"/>
              </a:ext>
            </a:extLst>
          </p:cNvPr>
          <p:cNvSpPr txBox="1"/>
          <p:nvPr/>
        </p:nvSpPr>
        <p:spPr>
          <a:xfrm>
            <a:off x="840922" y="3089439"/>
            <a:ext cx="3893823" cy="400110"/>
          </a:xfrm>
          <a:prstGeom prst="rect">
            <a:avLst/>
          </a:prstGeom>
          <a:noFill/>
        </p:spPr>
        <p:txBody>
          <a:bodyPr wrap="none" rtlCol="0">
            <a:spAutoFit/>
          </a:bodyPr>
          <a:lstStyle/>
          <a:p>
            <a:r>
              <a:rPr lang="en-US" sz="2000" b="1" dirty="0"/>
              <a:t>144 Complete Features for analysis</a:t>
            </a:r>
            <a:endParaRPr lang="en-US" b="1" dirty="0"/>
          </a:p>
        </p:txBody>
      </p:sp>
    </p:spTree>
    <p:extLst>
      <p:ext uri="{BB962C8B-B14F-4D97-AF65-F5344CB8AC3E}">
        <p14:creationId xmlns:p14="http://schemas.microsoft.com/office/powerpoint/2010/main" val="139792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96296E-6 L 0 -3.9993 " pathEditMode="relative" rAng="0" ptsTypes="AA">
                                      <p:cBhvr>
                                        <p:cTn id="6" dur="1500" fill="hold"/>
                                        <p:tgtEl>
                                          <p:spTgt spid="10"/>
                                        </p:tgtEl>
                                        <p:attrNameLst>
                                          <p:attrName>ppt_x</p:attrName>
                                          <p:attrName>ppt_y</p:attrName>
                                        </p:attrNameLst>
                                      </p:cBhvr>
                                      <p:rCtr x="0" y="-199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906B596F-9216-6540-80FC-4748D3097DAD}"/>
              </a:ext>
            </a:extLst>
          </p:cNvPr>
          <p:cNvGraphicFramePr>
            <a:graphicFrameLocks/>
          </p:cNvGraphicFramePr>
          <p:nvPr/>
        </p:nvGraphicFramePr>
        <p:xfrm>
          <a:off x="-190345" y="1087735"/>
          <a:ext cx="3564341" cy="2246835"/>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5FA8F53-53FE-E249-AC65-DCE73FBD8C74}"/>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Missing Values Handling</a:t>
            </a:r>
          </a:p>
        </p:txBody>
      </p:sp>
      <p:sp>
        <p:nvSpPr>
          <p:cNvPr id="13" name="Rectangle 12">
            <a:extLst>
              <a:ext uri="{FF2B5EF4-FFF2-40B4-BE49-F238E27FC236}">
                <a16:creationId xmlns:a16="http://schemas.microsoft.com/office/drawing/2014/main" id="{DAFAF88D-667A-5942-9DD4-984B7867CAD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3AFF27-AE9E-1941-A712-5075D9418CA7}"/>
              </a:ext>
            </a:extLst>
          </p:cNvPr>
          <p:cNvSpPr txBox="1"/>
          <p:nvPr/>
        </p:nvSpPr>
        <p:spPr>
          <a:xfrm>
            <a:off x="351885" y="916232"/>
            <a:ext cx="1906997" cy="369332"/>
          </a:xfrm>
          <a:prstGeom prst="rect">
            <a:avLst/>
          </a:prstGeom>
          <a:noFill/>
        </p:spPr>
        <p:txBody>
          <a:bodyPr wrap="none" rtlCol="0">
            <a:spAutoFit/>
          </a:bodyPr>
          <a:lstStyle/>
          <a:p>
            <a:r>
              <a:rPr lang="en-US" b="1" dirty="0"/>
              <a:t>From</a:t>
            </a:r>
            <a:r>
              <a:rPr lang="en-US" dirty="0"/>
              <a:t> 144 features</a:t>
            </a:r>
          </a:p>
        </p:txBody>
      </p:sp>
      <p:sp>
        <p:nvSpPr>
          <p:cNvPr id="17" name="TextBox 16">
            <a:extLst>
              <a:ext uri="{FF2B5EF4-FFF2-40B4-BE49-F238E27FC236}">
                <a16:creationId xmlns:a16="http://schemas.microsoft.com/office/drawing/2014/main" id="{96152892-63EE-DF4F-BDAE-D5E7498BA2B6}"/>
              </a:ext>
            </a:extLst>
          </p:cNvPr>
          <p:cNvSpPr txBox="1"/>
          <p:nvPr/>
        </p:nvSpPr>
        <p:spPr>
          <a:xfrm>
            <a:off x="3680980" y="916232"/>
            <a:ext cx="3032305" cy="369332"/>
          </a:xfrm>
          <a:prstGeom prst="rect">
            <a:avLst/>
          </a:prstGeom>
          <a:noFill/>
        </p:spPr>
        <p:txBody>
          <a:bodyPr wrap="none" rtlCol="0">
            <a:spAutoFit/>
          </a:bodyPr>
          <a:lstStyle/>
          <a:p>
            <a:r>
              <a:rPr lang="en-US" b="1" dirty="0"/>
              <a:t>Distribution of Missing Values</a:t>
            </a:r>
          </a:p>
        </p:txBody>
      </p:sp>
      <p:sp>
        <p:nvSpPr>
          <p:cNvPr id="25" name="TextBox 24">
            <a:extLst>
              <a:ext uri="{FF2B5EF4-FFF2-40B4-BE49-F238E27FC236}">
                <a16:creationId xmlns:a16="http://schemas.microsoft.com/office/drawing/2014/main" id="{29FADCD1-30A0-6C49-BF82-224AC6FFC377}"/>
              </a:ext>
            </a:extLst>
          </p:cNvPr>
          <p:cNvSpPr txBox="1"/>
          <p:nvPr/>
        </p:nvSpPr>
        <p:spPr>
          <a:xfrm>
            <a:off x="3680980" y="1324352"/>
            <a:ext cx="1712713" cy="338554"/>
          </a:xfrm>
          <a:prstGeom prst="rect">
            <a:avLst/>
          </a:prstGeom>
          <a:noFill/>
        </p:spPr>
        <p:txBody>
          <a:bodyPr wrap="none" rtlCol="0">
            <a:spAutoFit/>
          </a:bodyPr>
          <a:lstStyle/>
          <a:p>
            <a:r>
              <a:rPr lang="en-US" sz="1600" dirty="0"/>
              <a:t>Based on Features</a:t>
            </a:r>
          </a:p>
        </p:txBody>
      </p:sp>
      <p:pic>
        <p:nvPicPr>
          <p:cNvPr id="26" name="Picture 25">
            <a:extLst>
              <a:ext uri="{FF2B5EF4-FFF2-40B4-BE49-F238E27FC236}">
                <a16:creationId xmlns:a16="http://schemas.microsoft.com/office/drawing/2014/main" id="{D188EF42-8ED4-E145-BB75-7515A8B42BB8}"/>
              </a:ext>
            </a:extLst>
          </p:cNvPr>
          <p:cNvPicPr>
            <a:picLocks noChangeAspect="1"/>
          </p:cNvPicPr>
          <p:nvPr/>
        </p:nvPicPr>
        <p:blipFill>
          <a:blip r:embed="rId3"/>
          <a:stretch>
            <a:fillRect/>
          </a:stretch>
        </p:blipFill>
        <p:spPr>
          <a:xfrm>
            <a:off x="7769632" y="1652532"/>
            <a:ext cx="3608209" cy="1833897"/>
          </a:xfrm>
          <a:prstGeom prst="rect">
            <a:avLst/>
          </a:prstGeom>
        </p:spPr>
      </p:pic>
      <p:pic>
        <p:nvPicPr>
          <p:cNvPr id="27" name="Picture 26">
            <a:extLst>
              <a:ext uri="{FF2B5EF4-FFF2-40B4-BE49-F238E27FC236}">
                <a16:creationId xmlns:a16="http://schemas.microsoft.com/office/drawing/2014/main" id="{5F62A28D-E62D-5C49-A0B9-FC72BB4DD1AE}"/>
              </a:ext>
            </a:extLst>
          </p:cNvPr>
          <p:cNvPicPr>
            <a:picLocks noChangeAspect="1"/>
          </p:cNvPicPr>
          <p:nvPr/>
        </p:nvPicPr>
        <p:blipFill>
          <a:blip r:embed="rId4"/>
          <a:stretch>
            <a:fillRect/>
          </a:stretch>
        </p:blipFill>
        <p:spPr>
          <a:xfrm>
            <a:off x="3729189" y="1622687"/>
            <a:ext cx="3733459" cy="1893589"/>
          </a:xfrm>
          <a:prstGeom prst="rect">
            <a:avLst/>
          </a:prstGeom>
        </p:spPr>
      </p:pic>
      <p:sp>
        <p:nvSpPr>
          <p:cNvPr id="28" name="TextBox 27">
            <a:extLst>
              <a:ext uri="{FF2B5EF4-FFF2-40B4-BE49-F238E27FC236}">
                <a16:creationId xmlns:a16="http://schemas.microsoft.com/office/drawing/2014/main" id="{FD167530-6F27-0A4D-8EF6-7818E51201E8}"/>
              </a:ext>
            </a:extLst>
          </p:cNvPr>
          <p:cNvSpPr txBox="1"/>
          <p:nvPr/>
        </p:nvSpPr>
        <p:spPr>
          <a:xfrm>
            <a:off x="7932898" y="1394793"/>
            <a:ext cx="1462773" cy="338554"/>
          </a:xfrm>
          <a:prstGeom prst="rect">
            <a:avLst/>
          </a:prstGeom>
          <a:noFill/>
        </p:spPr>
        <p:txBody>
          <a:bodyPr wrap="none" rtlCol="0">
            <a:spAutoFit/>
          </a:bodyPr>
          <a:lstStyle/>
          <a:p>
            <a:r>
              <a:rPr lang="en-US" sz="1600" dirty="0"/>
              <a:t>Based on Areas</a:t>
            </a:r>
          </a:p>
        </p:txBody>
      </p:sp>
      <p:sp>
        <p:nvSpPr>
          <p:cNvPr id="29" name="TextBox 28">
            <a:extLst>
              <a:ext uri="{FF2B5EF4-FFF2-40B4-BE49-F238E27FC236}">
                <a16:creationId xmlns:a16="http://schemas.microsoft.com/office/drawing/2014/main" id="{08F79296-08C9-4044-999F-403A3AA97FF8}"/>
              </a:ext>
            </a:extLst>
          </p:cNvPr>
          <p:cNvSpPr txBox="1"/>
          <p:nvPr/>
        </p:nvSpPr>
        <p:spPr>
          <a:xfrm>
            <a:off x="351885" y="3174637"/>
            <a:ext cx="2400209" cy="369332"/>
          </a:xfrm>
          <a:prstGeom prst="rect">
            <a:avLst/>
          </a:prstGeom>
          <a:noFill/>
        </p:spPr>
        <p:txBody>
          <a:bodyPr wrap="none" rtlCol="0">
            <a:spAutoFit/>
          </a:bodyPr>
          <a:lstStyle/>
          <a:p>
            <a:r>
              <a:rPr lang="en-US" b="1" dirty="0"/>
              <a:t>If delete missing values</a:t>
            </a:r>
          </a:p>
        </p:txBody>
      </p:sp>
      <p:sp>
        <p:nvSpPr>
          <p:cNvPr id="30" name="TextBox 29">
            <a:extLst>
              <a:ext uri="{FF2B5EF4-FFF2-40B4-BE49-F238E27FC236}">
                <a16:creationId xmlns:a16="http://schemas.microsoft.com/office/drawing/2014/main" id="{11C15620-1B60-4F44-B0C1-0742E3C24698}"/>
              </a:ext>
            </a:extLst>
          </p:cNvPr>
          <p:cNvSpPr txBox="1"/>
          <p:nvPr/>
        </p:nvSpPr>
        <p:spPr>
          <a:xfrm>
            <a:off x="329904" y="3506073"/>
            <a:ext cx="2486643" cy="338554"/>
          </a:xfrm>
          <a:prstGeom prst="rect">
            <a:avLst/>
          </a:prstGeom>
          <a:noFill/>
        </p:spPr>
        <p:txBody>
          <a:bodyPr wrap="none" rtlCol="0">
            <a:spAutoFit/>
          </a:bodyPr>
          <a:lstStyle/>
          <a:p>
            <a:r>
              <a:rPr lang="en-US" sz="1600" dirty="0"/>
              <a:t>By Areas </a:t>
            </a:r>
            <a:r>
              <a:rPr lang="en-US" sz="1600" dirty="0">
                <a:sym typeface="Wingdings" pitchFamily="2" charset="2"/>
              </a:rPr>
              <a:t> leave 636 areas</a:t>
            </a:r>
            <a:endParaRPr lang="en-US" sz="1600" dirty="0"/>
          </a:p>
        </p:txBody>
      </p:sp>
      <p:sp>
        <p:nvSpPr>
          <p:cNvPr id="31" name="TextBox 30">
            <a:extLst>
              <a:ext uri="{FF2B5EF4-FFF2-40B4-BE49-F238E27FC236}">
                <a16:creationId xmlns:a16="http://schemas.microsoft.com/office/drawing/2014/main" id="{852E24AD-78DD-C44B-BF3A-5C8409FF6F7C}"/>
              </a:ext>
            </a:extLst>
          </p:cNvPr>
          <p:cNvSpPr txBox="1"/>
          <p:nvPr/>
        </p:nvSpPr>
        <p:spPr>
          <a:xfrm>
            <a:off x="329904" y="3844627"/>
            <a:ext cx="2650469" cy="338554"/>
          </a:xfrm>
          <a:prstGeom prst="rect">
            <a:avLst/>
          </a:prstGeom>
          <a:noFill/>
        </p:spPr>
        <p:txBody>
          <a:bodyPr wrap="none" rtlCol="0">
            <a:spAutoFit/>
          </a:bodyPr>
          <a:lstStyle/>
          <a:p>
            <a:r>
              <a:rPr lang="en-US" sz="1600" dirty="0"/>
              <a:t>By features </a:t>
            </a:r>
            <a:r>
              <a:rPr lang="en-US" sz="1600" dirty="0">
                <a:sym typeface="Wingdings" pitchFamily="2" charset="2"/>
              </a:rPr>
              <a:t> leave 0 feature</a:t>
            </a:r>
            <a:endParaRPr lang="en-US" sz="1600" dirty="0"/>
          </a:p>
        </p:txBody>
      </p:sp>
      <p:sp>
        <p:nvSpPr>
          <p:cNvPr id="16" name="TextBox 15">
            <a:extLst>
              <a:ext uri="{FF2B5EF4-FFF2-40B4-BE49-F238E27FC236}">
                <a16:creationId xmlns:a16="http://schemas.microsoft.com/office/drawing/2014/main" id="{8E849151-1E7F-0448-99E2-8F606B6008CC}"/>
              </a:ext>
            </a:extLst>
          </p:cNvPr>
          <p:cNvSpPr txBox="1"/>
          <p:nvPr/>
        </p:nvSpPr>
        <p:spPr>
          <a:xfrm>
            <a:off x="867463" y="4759787"/>
            <a:ext cx="2403287" cy="369332"/>
          </a:xfrm>
          <a:prstGeom prst="rect">
            <a:avLst/>
          </a:prstGeom>
          <a:noFill/>
        </p:spPr>
        <p:txBody>
          <a:bodyPr wrap="none" rtlCol="0">
            <a:spAutoFit/>
          </a:bodyPr>
          <a:lstStyle/>
          <a:p>
            <a:r>
              <a:rPr lang="en-US" b="1" dirty="0"/>
              <a:t>Missing Value Handling</a:t>
            </a:r>
          </a:p>
        </p:txBody>
      </p:sp>
      <p:sp>
        <p:nvSpPr>
          <p:cNvPr id="18" name="TextBox 17">
            <a:extLst>
              <a:ext uri="{FF2B5EF4-FFF2-40B4-BE49-F238E27FC236}">
                <a16:creationId xmlns:a16="http://schemas.microsoft.com/office/drawing/2014/main" id="{83415E58-CD03-9642-A759-7CFC24CF1474}"/>
              </a:ext>
            </a:extLst>
          </p:cNvPr>
          <p:cNvSpPr txBox="1"/>
          <p:nvPr/>
        </p:nvSpPr>
        <p:spPr>
          <a:xfrm>
            <a:off x="860856" y="5255771"/>
            <a:ext cx="2932982" cy="1569660"/>
          </a:xfrm>
          <a:prstGeom prst="rect">
            <a:avLst/>
          </a:prstGeom>
          <a:noFill/>
        </p:spPr>
        <p:txBody>
          <a:bodyPr wrap="none" rtlCol="0">
            <a:spAutoFit/>
          </a:bodyPr>
          <a:lstStyle/>
          <a:p>
            <a:r>
              <a:rPr lang="en-US" sz="1600" dirty="0"/>
              <a:t>- Fill with Mean from SA4 level</a:t>
            </a:r>
          </a:p>
          <a:p>
            <a:r>
              <a:rPr lang="en-US" sz="1600" dirty="0"/>
              <a:t>- Fill with Median from SA4 level</a:t>
            </a:r>
          </a:p>
          <a:p>
            <a:pPr marL="100013" indent="-100013">
              <a:buFontTx/>
              <a:buChar char="-"/>
            </a:pPr>
            <a:r>
              <a:rPr lang="en-US" sz="1600" dirty="0"/>
              <a:t>Use regression based technique</a:t>
            </a:r>
          </a:p>
          <a:p>
            <a:r>
              <a:rPr lang="en-US" sz="1600" dirty="0"/>
              <a:t>  Multivariate Imputation by </a:t>
            </a:r>
          </a:p>
          <a:p>
            <a:r>
              <a:rPr lang="en-US" sz="1600" dirty="0"/>
              <a:t>  Chained Equation (MICE) </a:t>
            </a:r>
          </a:p>
          <a:p>
            <a:pPr marL="285750" indent="-285750">
              <a:buFontTx/>
              <a:buChar char="-"/>
            </a:pPr>
            <a:endParaRPr lang="en-US" sz="1600" dirty="0"/>
          </a:p>
        </p:txBody>
      </p:sp>
      <p:grpSp>
        <p:nvGrpSpPr>
          <p:cNvPr id="19" name="Group 18">
            <a:extLst>
              <a:ext uri="{FF2B5EF4-FFF2-40B4-BE49-F238E27FC236}">
                <a16:creationId xmlns:a16="http://schemas.microsoft.com/office/drawing/2014/main" id="{D14127F2-451E-6B45-93D0-A4910A5D1F19}"/>
              </a:ext>
            </a:extLst>
          </p:cNvPr>
          <p:cNvGrpSpPr/>
          <p:nvPr/>
        </p:nvGrpSpPr>
        <p:grpSpPr>
          <a:xfrm>
            <a:off x="440798" y="4414040"/>
            <a:ext cx="348833" cy="2207090"/>
            <a:chOff x="6025889" y="1349289"/>
            <a:chExt cx="326196" cy="824888"/>
          </a:xfrm>
        </p:grpSpPr>
        <p:sp>
          <p:nvSpPr>
            <p:cNvPr id="20" name="Rectangle 19">
              <a:extLst>
                <a:ext uri="{FF2B5EF4-FFF2-40B4-BE49-F238E27FC236}">
                  <a16:creationId xmlns:a16="http://schemas.microsoft.com/office/drawing/2014/main" id="{70957EC8-29D3-7940-960E-29E3B2AF1459}"/>
                </a:ext>
              </a:extLst>
            </p:cNvPr>
            <p:cNvSpPr/>
            <p:nvPr/>
          </p:nvSpPr>
          <p:spPr>
            <a:xfrm rot="16200000" flipV="1">
              <a:off x="5677457" y="1723601"/>
              <a:ext cx="767549"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39B9A3-7865-654A-BEAC-C344B6C8D773}"/>
                </a:ext>
              </a:extLst>
            </p:cNvPr>
            <p:cNvSpPr/>
            <p:nvPr/>
          </p:nvSpPr>
          <p:spPr>
            <a:xfrm rot="10800000" flipV="1">
              <a:off x="6028085" y="1349289"/>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CDF649-A0BA-5149-A316-2E146BCD641D}"/>
                </a:ext>
              </a:extLst>
            </p:cNvPr>
            <p:cNvSpPr/>
            <p:nvPr/>
          </p:nvSpPr>
          <p:spPr>
            <a:xfrm rot="10800000" flipV="1">
              <a:off x="6025889" y="2107882"/>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02CC109-4687-534C-A862-F5E3E27ACAF7}"/>
              </a:ext>
            </a:extLst>
          </p:cNvPr>
          <p:cNvGrpSpPr/>
          <p:nvPr/>
        </p:nvGrpSpPr>
        <p:grpSpPr>
          <a:xfrm flipH="1">
            <a:off x="11388268" y="4347745"/>
            <a:ext cx="348833" cy="2207090"/>
            <a:chOff x="6025889" y="1349289"/>
            <a:chExt cx="326196" cy="824888"/>
          </a:xfrm>
        </p:grpSpPr>
        <p:sp>
          <p:nvSpPr>
            <p:cNvPr id="24" name="Rectangle 23">
              <a:extLst>
                <a:ext uri="{FF2B5EF4-FFF2-40B4-BE49-F238E27FC236}">
                  <a16:creationId xmlns:a16="http://schemas.microsoft.com/office/drawing/2014/main" id="{F2BB8618-CDF2-8548-8B1F-019EDA5DC275}"/>
                </a:ext>
              </a:extLst>
            </p:cNvPr>
            <p:cNvSpPr/>
            <p:nvPr/>
          </p:nvSpPr>
          <p:spPr>
            <a:xfrm rot="16200000" flipV="1">
              <a:off x="5679077" y="1719845"/>
              <a:ext cx="767549"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F4DA05-4B2F-7B47-B58B-D0C2CFEF49B8}"/>
                </a:ext>
              </a:extLst>
            </p:cNvPr>
            <p:cNvSpPr/>
            <p:nvPr/>
          </p:nvSpPr>
          <p:spPr>
            <a:xfrm rot="10800000" flipV="1">
              <a:off x="6028085" y="1349289"/>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9090EDD-BFDC-0841-8658-034ADA83FE6B}"/>
                </a:ext>
              </a:extLst>
            </p:cNvPr>
            <p:cNvSpPr/>
            <p:nvPr/>
          </p:nvSpPr>
          <p:spPr>
            <a:xfrm rot="10800000" flipV="1">
              <a:off x="6025889" y="2107882"/>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Arrow Connector 3">
            <a:extLst>
              <a:ext uri="{FF2B5EF4-FFF2-40B4-BE49-F238E27FC236}">
                <a16:creationId xmlns:a16="http://schemas.microsoft.com/office/drawing/2014/main" id="{F042E446-0CC3-F847-8A96-D29310861FE6}"/>
              </a:ext>
            </a:extLst>
          </p:cNvPr>
          <p:cNvCxnSpPr>
            <a:cxnSpLocks/>
          </p:cNvCxnSpPr>
          <p:nvPr/>
        </p:nvCxnSpPr>
        <p:spPr>
          <a:xfrm>
            <a:off x="4346594" y="5303496"/>
            <a:ext cx="1795309"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910FCAD-6BBE-394D-9F43-13915DDC7F97}"/>
              </a:ext>
            </a:extLst>
          </p:cNvPr>
          <p:cNvSpPr txBox="1"/>
          <p:nvPr/>
        </p:nvSpPr>
        <p:spPr>
          <a:xfrm>
            <a:off x="4436427" y="4906046"/>
            <a:ext cx="1470146" cy="338554"/>
          </a:xfrm>
          <a:prstGeom prst="rect">
            <a:avLst/>
          </a:prstGeom>
          <a:noFill/>
        </p:spPr>
        <p:txBody>
          <a:bodyPr wrap="none" rtlCol="0">
            <a:spAutoFit/>
          </a:bodyPr>
          <a:lstStyle/>
          <a:p>
            <a:r>
              <a:rPr lang="en-US" sz="1600" dirty="0"/>
              <a:t>Evaluate by SSE</a:t>
            </a:r>
          </a:p>
        </p:txBody>
      </p:sp>
      <p:sp>
        <p:nvSpPr>
          <p:cNvPr id="35" name="TextBox 34">
            <a:extLst>
              <a:ext uri="{FF2B5EF4-FFF2-40B4-BE49-F238E27FC236}">
                <a16:creationId xmlns:a16="http://schemas.microsoft.com/office/drawing/2014/main" id="{E7C74CBC-C13A-1649-980E-322AE5A882A2}"/>
              </a:ext>
            </a:extLst>
          </p:cNvPr>
          <p:cNvSpPr txBox="1"/>
          <p:nvPr/>
        </p:nvSpPr>
        <p:spPr>
          <a:xfrm>
            <a:off x="4346594" y="5334318"/>
            <a:ext cx="1649811" cy="738664"/>
          </a:xfrm>
          <a:prstGeom prst="rect">
            <a:avLst/>
          </a:prstGeom>
          <a:noFill/>
        </p:spPr>
        <p:txBody>
          <a:bodyPr wrap="none" rtlCol="0">
            <a:spAutoFit/>
          </a:bodyPr>
          <a:lstStyle/>
          <a:p>
            <a:pPr algn="ctr"/>
            <a:r>
              <a:rPr lang="en-US" sz="1400" dirty="0"/>
              <a:t>From randomly</a:t>
            </a:r>
          </a:p>
          <a:p>
            <a:pPr algn="ctr"/>
            <a:r>
              <a:rPr lang="en-US" sz="1400" dirty="0"/>
              <a:t>Chosen non-missing</a:t>
            </a:r>
          </a:p>
          <a:p>
            <a:pPr algn="ctr"/>
            <a:r>
              <a:rPr lang="en-US" sz="1400" dirty="0"/>
              <a:t>values</a:t>
            </a:r>
          </a:p>
        </p:txBody>
      </p:sp>
      <p:sp>
        <p:nvSpPr>
          <p:cNvPr id="36" name="TextBox 35">
            <a:extLst>
              <a:ext uri="{FF2B5EF4-FFF2-40B4-BE49-F238E27FC236}">
                <a16:creationId xmlns:a16="http://schemas.microsoft.com/office/drawing/2014/main" id="{302B65D1-8483-874A-90F2-3143A6C76047}"/>
              </a:ext>
            </a:extLst>
          </p:cNvPr>
          <p:cNvSpPr txBox="1"/>
          <p:nvPr/>
        </p:nvSpPr>
        <p:spPr>
          <a:xfrm>
            <a:off x="6580314" y="4732551"/>
            <a:ext cx="2746586" cy="1292662"/>
          </a:xfrm>
          <a:prstGeom prst="rect">
            <a:avLst/>
          </a:prstGeom>
          <a:noFill/>
        </p:spPr>
        <p:txBody>
          <a:bodyPr wrap="none" rtlCol="0">
            <a:spAutoFit/>
          </a:bodyPr>
          <a:lstStyle/>
          <a:p>
            <a:r>
              <a:rPr lang="en-US" sz="1600" b="1" dirty="0"/>
              <a:t>Mean</a:t>
            </a:r>
            <a:r>
              <a:rPr lang="en-US" sz="1600" dirty="0"/>
              <a:t> returns the </a:t>
            </a:r>
            <a:r>
              <a:rPr lang="en-US" sz="1600" b="1" dirty="0"/>
              <a:t>smallest SSE</a:t>
            </a:r>
            <a:endParaRPr lang="en-US" sz="1600" dirty="0"/>
          </a:p>
          <a:p>
            <a:endParaRPr lang="en-US" sz="1400" dirty="0"/>
          </a:p>
          <a:p>
            <a:r>
              <a:rPr lang="en-US" sz="1600" dirty="0"/>
              <a:t>MICE returns negative </a:t>
            </a:r>
          </a:p>
          <a:p>
            <a:r>
              <a:rPr lang="en-US" sz="1600" dirty="0"/>
              <a:t>Value to non-negative features</a:t>
            </a:r>
          </a:p>
          <a:p>
            <a:r>
              <a:rPr lang="en-US" sz="1600" dirty="0"/>
              <a:t>e.g. Population</a:t>
            </a:r>
          </a:p>
        </p:txBody>
      </p:sp>
      <p:cxnSp>
        <p:nvCxnSpPr>
          <p:cNvPr id="37" name="Straight Arrow Connector 36">
            <a:extLst>
              <a:ext uri="{FF2B5EF4-FFF2-40B4-BE49-F238E27FC236}">
                <a16:creationId xmlns:a16="http://schemas.microsoft.com/office/drawing/2014/main" id="{3C5B717F-7F4D-674B-AA9F-A1FA7F5D3667}"/>
              </a:ext>
            </a:extLst>
          </p:cNvPr>
          <p:cNvCxnSpPr>
            <a:cxnSpLocks/>
          </p:cNvCxnSpPr>
          <p:nvPr/>
        </p:nvCxnSpPr>
        <p:spPr>
          <a:xfrm>
            <a:off x="9446491" y="5272674"/>
            <a:ext cx="1587715" cy="0"/>
          </a:xfrm>
          <a:prstGeom prst="straightConnector1">
            <a:avLst/>
          </a:prstGeom>
          <a:ln w="381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69840B-0292-A043-B232-6AE61EE51499}"/>
              </a:ext>
            </a:extLst>
          </p:cNvPr>
          <p:cNvSpPr txBox="1"/>
          <p:nvPr/>
        </p:nvSpPr>
        <p:spPr>
          <a:xfrm>
            <a:off x="9564060" y="4875224"/>
            <a:ext cx="1364476" cy="338554"/>
          </a:xfrm>
          <a:prstGeom prst="rect">
            <a:avLst/>
          </a:prstGeom>
          <a:noFill/>
        </p:spPr>
        <p:txBody>
          <a:bodyPr wrap="none" rtlCol="0">
            <a:spAutoFit/>
          </a:bodyPr>
          <a:lstStyle/>
          <a:p>
            <a:r>
              <a:rPr lang="en-US" sz="1600" dirty="0"/>
              <a:t>Fill with Mean</a:t>
            </a:r>
          </a:p>
        </p:txBody>
      </p:sp>
      <p:sp>
        <p:nvSpPr>
          <p:cNvPr id="39" name="TextBox 38">
            <a:extLst>
              <a:ext uri="{FF2B5EF4-FFF2-40B4-BE49-F238E27FC236}">
                <a16:creationId xmlns:a16="http://schemas.microsoft.com/office/drawing/2014/main" id="{39B8D9AD-EF86-D24B-A297-60E9342FB439}"/>
              </a:ext>
            </a:extLst>
          </p:cNvPr>
          <p:cNvSpPr txBox="1"/>
          <p:nvPr/>
        </p:nvSpPr>
        <p:spPr>
          <a:xfrm>
            <a:off x="9305970" y="5303496"/>
            <a:ext cx="2025174" cy="1169551"/>
          </a:xfrm>
          <a:prstGeom prst="rect">
            <a:avLst/>
          </a:prstGeom>
          <a:noFill/>
        </p:spPr>
        <p:txBody>
          <a:bodyPr wrap="square" rtlCol="0">
            <a:spAutoFit/>
          </a:bodyPr>
          <a:lstStyle/>
          <a:p>
            <a:pPr algn="ctr"/>
            <a:r>
              <a:rPr lang="en-US" sz="1400" dirty="0"/>
              <a:t>Delete </a:t>
            </a:r>
            <a:r>
              <a:rPr lang="en-US" sz="1400" b="1" dirty="0"/>
              <a:t>131 SA2 Areas</a:t>
            </a:r>
          </a:p>
          <a:p>
            <a:pPr algn="ctr"/>
            <a:r>
              <a:rPr lang="en-US" sz="1400" dirty="0"/>
              <a:t>Due to severe</a:t>
            </a:r>
          </a:p>
          <a:p>
            <a:pPr algn="ctr"/>
            <a:r>
              <a:rPr lang="en-US" sz="1400" dirty="0"/>
              <a:t>Missing Value</a:t>
            </a:r>
          </a:p>
          <a:p>
            <a:pPr algn="ctr"/>
            <a:r>
              <a:rPr lang="en-US" sz="1400" dirty="0"/>
              <a:t>(&gt; 5 selected features</a:t>
            </a:r>
          </a:p>
          <a:p>
            <a:pPr algn="ctr"/>
            <a:r>
              <a:rPr lang="en-US" sz="1400" dirty="0"/>
              <a:t>And &gt; 50 all features)</a:t>
            </a:r>
          </a:p>
        </p:txBody>
      </p:sp>
    </p:spTree>
    <p:extLst>
      <p:ext uri="{BB962C8B-B14F-4D97-AF65-F5344CB8AC3E}">
        <p14:creationId xmlns:p14="http://schemas.microsoft.com/office/powerpoint/2010/main" val="3873797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5997B6-53E3-294E-8C9B-057339BBAF83}"/>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8 Selected Features  – Actual Distribution</a:t>
            </a:r>
          </a:p>
        </p:txBody>
      </p:sp>
      <p:sp>
        <p:nvSpPr>
          <p:cNvPr id="5" name="Rectangle 4">
            <a:extLst>
              <a:ext uri="{FF2B5EF4-FFF2-40B4-BE49-F238E27FC236}">
                <a16:creationId xmlns:a16="http://schemas.microsoft.com/office/drawing/2014/main" id="{25A91ADB-A65B-8549-B0EC-FC7865B38E5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BBAC4B5-ED33-0441-8923-6700B2BA7F33}"/>
              </a:ext>
            </a:extLst>
          </p:cNvPr>
          <p:cNvPicPr>
            <a:picLocks noChangeAspect="1"/>
          </p:cNvPicPr>
          <p:nvPr/>
        </p:nvPicPr>
        <p:blipFill>
          <a:blip r:embed="rId2"/>
          <a:stretch>
            <a:fillRect/>
          </a:stretch>
        </p:blipFill>
        <p:spPr>
          <a:xfrm>
            <a:off x="4305809" y="3000909"/>
            <a:ext cx="3473978" cy="1744957"/>
          </a:xfrm>
          <a:prstGeom prst="rect">
            <a:avLst/>
          </a:prstGeom>
        </p:spPr>
      </p:pic>
      <p:pic>
        <p:nvPicPr>
          <p:cNvPr id="12" name="Picture 11">
            <a:extLst>
              <a:ext uri="{FF2B5EF4-FFF2-40B4-BE49-F238E27FC236}">
                <a16:creationId xmlns:a16="http://schemas.microsoft.com/office/drawing/2014/main" id="{68B2BBFD-D89F-154B-813C-1D8622EC3642}"/>
              </a:ext>
            </a:extLst>
          </p:cNvPr>
          <p:cNvPicPr>
            <a:picLocks noChangeAspect="1"/>
          </p:cNvPicPr>
          <p:nvPr/>
        </p:nvPicPr>
        <p:blipFill>
          <a:blip r:embed="rId3"/>
          <a:stretch>
            <a:fillRect/>
          </a:stretch>
        </p:blipFill>
        <p:spPr>
          <a:xfrm>
            <a:off x="351885" y="964536"/>
            <a:ext cx="3685344" cy="1800000"/>
          </a:xfrm>
          <a:prstGeom prst="rect">
            <a:avLst/>
          </a:prstGeom>
        </p:spPr>
      </p:pic>
      <p:pic>
        <p:nvPicPr>
          <p:cNvPr id="13" name="Picture 12">
            <a:extLst>
              <a:ext uri="{FF2B5EF4-FFF2-40B4-BE49-F238E27FC236}">
                <a16:creationId xmlns:a16="http://schemas.microsoft.com/office/drawing/2014/main" id="{93DA56AE-CFF2-104A-AC19-81168B8B6BA1}"/>
              </a:ext>
            </a:extLst>
          </p:cNvPr>
          <p:cNvPicPr>
            <a:picLocks noChangeAspect="1"/>
          </p:cNvPicPr>
          <p:nvPr/>
        </p:nvPicPr>
        <p:blipFill>
          <a:blip r:embed="rId4"/>
          <a:stretch>
            <a:fillRect/>
          </a:stretch>
        </p:blipFill>
        <p:spPr>
          <a:xfrm>
            <a:off x="4211080" y="1000535"/>
            <a:ext cx="3663436" cy="1800000"/>
          </a:xfrm>
          <a:prstGeom prst="rect">
            <a:avLst/>
          </a:prstGeom>
        </p:spPr>
      </p:pic>
      <p:pic>
        <p:nvPicPr>
          <p:cNvPr id="14" name="Picture 13">
            <a:extLst>
              <a:ext uri="{FF2B5EF4-FFF2-40B4-BE49-F238E27FC236}">
                <a16:creationId xmlns:a16="http://schemas.microsoft.com/office/drawing/2014/main" id="{3C8D9312-EEFF-E54B-A347-81469B2B8CE4}"/>
              </a:ext>
            </a:extLst>
          </p:cNvPr>
          <p:cNvPicPr>
            <a:picLocks noChangeAspect="1"/>
          </p:cNvPicPr>
          <p:nvPr/>
        </p:nvPicPr>
        <p:blipFill>
          <a:blip r:embed="rId5"/>
          <a:stretch>
            <a:fillRect/>
          </a:stretch>
        </p:blipFill>
        <p:spPr>
          <a:xfrm>
            <a:off x="8077533" y="1005855"/>
            <a:ext cx="3576419" cy="1800000"/>
          </a:xfrm>
          <a:prstGeom prst="rect">
            <a:avLst/>
          </a:prstGeom>
        </p:spPr>
      </p:pic>
      <p:pic>
        <p:nvPicPr>
          <p:cNvPr id="15" name="Picture 14">
            <a:extLst>
              <a:ext uri="{FF2B5EF4-FFF2-40B4-BE49-F238E27FC236}">
                <a16:creationId xmlns:a16="http://schemas.microsoft.com/office/drawing/2014/main" id="{9BFE064C-B135-7844-8084-0C6AF6511565}"/>
              </a:ext>
            </a:extLst>
          </p:cNvPr>
          <p:cNvPicPr>
            <a:picLocks noChangeAspect="1"/>
          </p:cNvPicPr>
          <p:nvPr/>
        </p:nvPicPr>
        <p:blipFill>
          <a:blip r:embed="rId6"/>
          <a:stretch>
            <a:fillRect/>
          </a:stretch>
        </p:blipFill>
        <p:spPr>
          <a:xfrm>
            <a:off x="434205" y="2973387"/>
            <a:ext cx="3520705" cy="1800000"/>
          </a:xfrm>
          <a:prstGeom prst="rect">
            <a:avLst/>
          </a:prstGeom>
        </p:spPr>
      </p:pic>
      <p:pic>
        <p:nvPicPr>
          <p:cNvPr id="16" name="Picture 15">
            <a:extLst>
              <a:ext uri="{FF2B5EF4-FFF2-40B4-BE49-F238E27FC236}">
                <a16:creationId xmlns:a16="http://schemas.microsoft.com/office/drawing/2014/main" id="{DDB3BC35-BB8E-1D43-81C9-8BF6C1DCB6AE}"/>
              </a:ext>
            </a:extLst>
          </p:cNvPr>
          <p:cNvPicPr>
            <a:picLocks noChangeAspect="1"/>
          </p:cNvPicPr>
          <p:nvPr/>
        </p:nvPicPr>
        <p:blipFill>
          <a:blip r:embed="rId7"/>
          <a:stretch>
            <a:fillRect/>
          </a:stretch>
        </p:blipFill>
        <p:spPr>
          <a:xfrm>
            <a:off x="8057916" y="2973387"/>
            <a:ext cx="3615653" cy="1800000"/>
          </a:xfrm>
          <a:prstGeom prst="rect">
            <a:avLst/>
          </a:prstGeom>
        </p:spPr>
      </p:pic>
      <p:pic>
        <p:nvPicPr>
          <p:cNvPr id="17" name="Picture 16">
            <a:extLst>
              <a:ext uri="{FF2B5EF4-FFF2-40B4-BE49-F238E27FC236}">
                <a16:creationId xmlns:a16="http://schemas.microsoft.com/office/drawing/2014/main" id="{C6738502-43BA-684F-A18A-407F92225C83}"/>
              </a:ext>
            </a:extLst>
          </p:cNvPr>
          <p:cNvPicPr>
            <a:picLocks noChangeAspect="1"/>
          </p:cNvPicPr>
          <p:nvPr/>
        </p:nvPicPr>
        <p:blipFill>
          <a:blip r:embed="rId8"/>
          <a:stretch>
            <a:fillRect/>
          </a:stretch>
        </p:blipFill>
        <p:spPr>
          <a:xfrm>
            <a:off x="441925" y="4971953"/>
            <a:ext cx="3505264" cy="1800000"/>
          </a:xfrm>
          <a:prstGeom prst="rect">
            <a:avLst/>
          </a:prstGeom>
        </p:spPr>
      </p:pic>
      <p:pic>
        <p:nvPicPr>
          <p:cNvPr id="18" name="Picture 17">
            <a:extLst>
              <a:ext uri="{FF2B5EF4-FFF2-40B4-BE49-F238E27FC236}">
                <a16:creationId xmlns:a16="http://schemas.microsoft.com/office/drawing/2014/main" id="{3E9D5A54-1F50-4B45-8CDE-7D6AB051E912}"/>
              </a:ext>
            </a:extLst>
          </p:cNvPr>
          <p:cNvPicPr>
            <a:picLocks noChangeAspect="1"/>
          </p:cNvPicPr>
          <p:nvPr/>
        </p:nvPicPr>
        <p:blipFill>
          <a:blip r:embed="rId9"/>
          <a:stretch>
            <a:fillRect/>
          </a:stretch>
        </p:blipFill>
        <p:spPr>
          <a:xfrm>
            <a:off x="4239808" y="4963072"/>
            <a:ext cx="3605980" cy="1834483"/>
          </a:xfrm>
          <a:prstGeom prst="rect">
            <a:avLst/>
          </a:prstGeom>
        </p:spPr>
      </p:pic>
      <p:sp>
        <p:nvSpPr>
          <p:cNvPr id="19" name="TextBox 18">
            <a:extLst>
              <a:ext uri="{FF2B5EF4-FFF2-40B4-BE49-F238E27FC236}">
                <a16:creationId xmlns:a16="http://schemas.microsoft.com/office/drawing/2014/main" id="{28870988-43E6-E64A-9B15-9BED55FD083D}"/>
              </a:ext>
            </a:extLst>
          </p:cNvPr>
          <p:cNvSpPr txBox="1"/>
          <p:nvPr/>
        </p:nvSpPr>
        <p:spPr>
          <a:xfrm>
            <a:off x="1568424" y="4670956"/>
            <a:ext cx="1277722" cy="338554"/>
          </a:xfrm>
          <a:prstGeom prst="rect">
            <a:avLst/>
          </a:prstGeom>
          <a:noFill/>
        </p:spPr>
        <p:txBody>
          <a:bodyPr wrap="none" rtlCol="0">
            <a:spAutoFit/>
          </a:bodyPr>
          <a:lstStyle/>
          <a:p>
            <a:r>
              <a:rPr lang="en-US" sz="1600" b="1" dirty="0">
                <a:solidFill>
                  <a:schemeClr val="tx2">
                    <a:lumMod val="50000"/>
                  </a:schemeClr>
                </a:solidFill>
              </a:rPr>
              <a:t>Demography</a:t>
            </a:r>
          </a:p>
        </p:txBody>
      </p:sp>
      <p:sp>
        <p:nvSpPr>
          <p:cNvPr id="20" name="TextBox 19">
            <a:extLst>
              <a:ext uri="{FF2B5EF4-FFF2-40B4-BE49-F238E27FC236}">
                <a16:creationId xmlns:a16="http://schemas.microsoft.com/office/drawing/2014/main" id="{CDD77E7F-05CB-CA42-A4CD-E01D9E929F09}"/>
              </a:ext>
            </a:extLst>
          </p:cNvPr>
          <p:cNvSpPr txBox="1"/>
          <p:nvPr/>
        </p:nvSpPr>
        <p:spPr>
          <a:xfrm>
            <a:off x="5682315" y="4670956"/>
            <a:ext cx="738472" cy="338554"/>
          </a:xfrm>
          <a:prstGeom prst="rect">
            <a:avLst/>
          </a:prstGeom>
          <a:noFill/>
        </p:spPr>
        <p:txBody>
          <a:bodyPr wrap="none" rtlCol="0">
            <a:spAutoFit/>
          </a:bodyPr>
          <a:lstStyle/>
          <a:p>
            <a:r>
              <a:rPr lang="en-US" sz="1600" b="1" dirty="0">
                <a:solidFill>
                  <a:schemeClr val="tx2">
                    <a:lumMod val="50000"/>
                  </a:schemeClr>
                </a:solidFill>
              </a:rPr>
              <a:t>Family</a:t>
            </a:r>
          </a:p>
        </p:txBody>
      </p:sp>
      <p:sp>
        <p:nvSpPr>
          <p:cNvPr id="21" name="TextBox 20">
            <a:extLst>
              <a:ext uri="{FF2B5EF4-FFF2-40B4-BE49-F238E27FC236}">
                <a16:creationId xmlns:a16="http://schemas.microsoft.com/office/drawing/2014/main" id="{DD430015-A95C-EB4F-9811-9C2EB0AE1A76}"/>
              </a:ext>
            </a:extLst>
          </p:cNvPr>
          <p:cNvSpPr txBox="1"/>
          <p:nvPr/>
        </p:nvSpPr>
        <p:spPr>
          <a:xfrm>
            <a:off x="1689579" y="2755900"/>
            <a:ext cx="1028102" cy="338554"/>
          </a:xfrm>
          <a:prstGeom prst="rect">
            <a:avLst/>
          </a:prstGeom>
          <a:noFill/>
        </p:spPr>
        <p:txBody>
          <a:bodyPr wrap="none" rtlCol="0">
            <a:spAutoFit/>
          </a:bodyPr>
          <a:lstStyle/>
          <a:p>
            <a:r>
              <a:rPr lang="en-US" sz="1600" b="1" dirty="0">
                <a:solidFill>
                  <a:schemeClr val="tx2">
                    <a:lumMod val="50000"/>
                  </a:schemeClr>
                </a:solidFill>
              </a:rPr>
              <a:t>Education</a:t>
            </a:r>
          </a:p>
        </p:txBody>
      </p:sp>
      <p:sp>
        <p:nvSpPr>
          <p:cNvPr id="22" name="TextBox 21">
            <a:extLst>
              <a:ext uri="{FF2B5EF4-FFF2-40B4-BE49-F238E27FC236}">
                <a16:creationId xmlns:a16="http://schemas.microsoft.com/office/drawing/2014/main" id="{621C031A-9736-C146-BF65-5C602C0181FA}"/>
              </a:ext>
            </a:extLst>
          </p:cNvPr>
          <p:cNvSpPr txBox="1"/>
          <p:nvPr/>
        </p:nvSpPr>
        <p:spPr>
          <a:xfrm>
            <a:off x="9243521" y="2755900"/>
            <a:ext cx="1266757" cy="338554"/>
          </a:xfrm>
          <a:prstGeom prst="rect">
            <a:avLst/>
          </a:prstGeom>
          <a:noFill/>
        </p:spPr>
        <p:txBody>
          <a:bodyPr wrap="none" rtlCol="0">
            <a:spAutoFit/>
          </a:bodyPr>
          <a:lstStyle/>
          <a:p>
            <a:r>
              <a:rPr lang="en-US" sz="1600" b="1" dirty="0">
                <a:solidFill>
                  <a:schemeClr val="tx2">
                    <a:lumMod val="50000"/>
                  </a:schemeClr>
                </a:solidFill>
              </a:rPr>
              <a:t>Employment</a:t>
            </a:r>
          </a:p>
        </p:txBody>
      </p:sp>
      <p:sp>
        <p:nvSpPr>
          <p:cNvPr id="23" name="TextBox 22">
            <a:extLst>
              <a:ext uri="{FF2B5EF4-FFF2-40B4-BE49-F238E27FC236}">
                <a16:creationId xmlns:a16="http://schemas.microsoft.com/office/drawing/2014/main" id="{149709B6-83BB-7841-809C-2704804B55D7}"/>
              </a:ext>
            </a:extLst>
          </p:cNvPr>
          <p:cNvSpPr txBox="1"/>
          <p:nvPr/>
        </p:nvSpPr>
        <p:spPr>
          <a:xfrm>
            <a:off x="9323574" y="684805"/>
            <a:ext cx="1112356" cy="338554"/>
          </a:xfrm>
          <a:prstGeom prst="rect">
            <a:avLst/>
          </a:prstGeom>
          <a:noFill/>
        </p:spPr>
        <p:txBody>
          <a:bodyPr wrap="none" rtlCol="0">
            <a:spAutoFit/>
          </a:bodyPr>
          <a:lstStyle/>
          <a:p>
            <a:r>
              <a:rPr lang="en-US" sz="1600" b="1" dirty="0">
                <a:solidFill>
                  <a:schemeClr val="tx2">
                    <a:lumMod val="50000"/>
                  </a:schemeClr>
                </a:solidFill>
              </a:rPr>
              <a:t>Population</a:t>
            </a:r>
          </a:p>
        </p:txBody>
      </p:sp>
      <p:sp>
        <p:nvSpPr>
          <p:cNvPr id="25" name="TextBox 24">
            <a:extLst>
              <a:ext uri="{FF2B5EF4-FFF2-40B4-BE49-F238E27FC236}">
                <a16:creationId xmlns:a16="http://schemas.microsoft.com/office/drawing/2014/main" id="{5D759614-4D16-0F40-98D2-4C9F17D7BADE}"/>
              </a:ext>
            </a:extLst>
          </p:cNvPr>
          <p:cNvSpPr txBox="1"/>
          <p:nvPr/>
        </p:nvSpPr>
        <p:spPr>
          <a:xfrm>
            <a:off x="5674749" y="2755900"/>
            <a:ext cx="748923" cy="338554"/>
          </a:xfrm>
          <a:prstGeom prst="rect">
            <a:avLst/>
          </a:prstGeom>
          <a:noFill/>
        </p:spPr>
        <p:txBody>
          <a:bodyPr wrap="none" rtlCol="0">
            <a:spAutoFit/>
          </a:bodyPr>
          <a:lstStyle/>
          <a:p>
            <a:r>
              <a:rPr lang="en-US" sz="1600" b="1" dirty="0">
                <a:solidFill>
                  <a:schemeClr val="tx2">
                    <a:lumMod val="50000"/>
                  </a:schemeClr>
                </a:solidFill>
              </a:rPr>
              <a:t>Health</a:t>
            </a:r>
          </a:p>
        </p:txBody>
      </p:sp>
      <p:sp>
        <p:nvSpPr>
          <p:cNvPr id="26" name="TextBox 25">
            <a:extLst>
              <a:ext uri="{FF2B5EF4-FFF2-40B4-BE49-F238E27FC236}">
                <a16:creationId xmlns:a16="http://schemas.microsoft.com/office/drawing/2014/main" id="{4EB647E5-0492-224A-817D-0CE8FA145EFA}"/>
              </a:ext>
            </a:extLst>
          </p:cNvPr>
          <p:cNvSpPr txBox="1"/>
          <p:nvPr/>
        </p:nvSpPr>
        <p:spPr>
          <a:xfrm>
            <a:off x="1581954" y="684805"/>
            <a:ext cx="1225207" cy="338554"/>
          </a:xfrm>
          <a:prstGeom prst="rect">
            <a:avLst/>
          </a:prstGeom>
          <a:noFill/>
        </p:spPr>
        <p:txBody>
          <a:bodyPr wrap="none" rtlCol="0">
            <a:spAutoFit/>
          </a:bodyPr>
          <a:lstStyle/>
          <a:p>
            <a:r>
              <a:rPr lang="en-US" sz="1600" b="1" dirty="0">
                <a:solidFill>
                  <a:schemeClr val="tx2">
                    <a:lumMod val="50000"/>
                  </a:schemeClr>
                </a:solidFill>
              </a:rPr>
              <a:t>House value</a:t>
            </a:r>
          </a:p>
        </p:txBody>
      </p:sp>
      <p:sp>
        <p:nvSpPr>
          <p:cNvPr id="27" name="TextBox 26">
            <a:extLst>
              <a:ext uri="{FF2B5EF4-FFF2-40B4-BE49-F238E27FC236}">
                <a16:creationId xmlns:a16="http://schemas.microsoft.com/office/drawing/2014/main" id="{D5835AD3-5CD1-1840-9D89-467D2A33B6DC}"/>
              </a:ext>
            </a:extLst>
          </p:cNvPr>
          <p:cNvSpPr txBox="1"/>
          <p:nvPr/>
        </p:nvSpPr>
        <p:spPr>
          <a:xfrm>
            <a:off x="5641150" y="684805"/>
            <a:ext cx="815223" cy="338554"/>
          </a:xfrm>
          <a:prstGeom prst="rect">
            <a:avLst/>
          </a:prstGeom>
          <a:noFill/>
        </p:spPr>
        <p:txBody>
          <a:bodyPr wrap="none" rtlCol="0">
            <a:spAutoFit/>
          </a:bodyPr>
          <a:lstStyle/>
          <a:p>
            <a:r>
              <a:rPr lang="en-US" sz="1600" b="1" dirty="0">
                <a:solidFill>
                  <a:schemeClr val="tx2">
                    <a:lumMod val="50000"/>
                  </a:schemeClr>
                </a:solidFill>
              </a:rPr>
              <a:t>Income</a:t>
            </a:r>
          </a:p>
        </p:txBody>
      </p:sp>
    </p:spTree>
    <p:extLst>
      <p:ext uri="{BB962C8B-B14F-4D97-AF65-F5344CB8AC3E}">
        <p14:creationId xmlns:p14="http://schemas.microsoft.com/office/powerpoint/2010/main" val="313472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5997B6-53E3-294E-8C9B-057339BBAF83}"/>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Scoring Formulation  – 8 Selected Features  – Standardized Distribution </a:t>
            </a:r>
            <a:r>
              <a:rPr lang="en-US" sz="2000" b="1" dirty="0" err="1">
                <a:solidFill>
                  <a:schemeClr val="accent1">
                    <a:lumMod val="50000"/>
                  </a:schemeClr>
                </a:solidFill>
                <a:ea typeface="Apple SD Gothic Neo ExtraBold" panose="02000300000000000000" pitchFamily="2" charset="-127"/>
              </a:rPr>
              <a:t>MinMax</a:t>
            </a:r>
            <a:r>
              <a:rPr lang="en-US" sz="2000" b="1" dirty="0">
                <a:solidFill>
                  <a:schemeClr val="accent1">
                    <a:lumMod val="50000"/>
                  </a:schemeClr>
                </a:solidFill>
                <a:ea typeface="Apple SD Gothic Neo ExtraBold" panose="02000300000000000000" pitchFamily="2" charset="-127"/>
              </a:rPr>
              <a:t> [0,1]</a:t>
            </a:r>
          </a:p>
        </p:txBody>
      </p:sp>
      <p:sp>
        <p:nvSpPr>
          <p:cNvPr id="5" name="Rectangle 4">
            <a:extLst>
              <a:ext uri="{FF2B5EF4-FFF2-40B4-BE49-F238E27FC236}">
                <a16:creationId xmlns:a16="http://schemas.microsoft.com/office/drawing/2014/main" id="{25A91ADB-A65B-8549-B0EC-FC7865B38E5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6D428D2-9ECA-2840-948C-9800CAF2CFA5}"/>
              </a:ext>
            </a:extLst>
          </p:cNvPr>
          <p:cNvPicPr>
            <a:picLocks noChangeAspect="1"/>
          </p:cNvPicPr>
          <p:nvPr/>
        </p:nvPicPr>
        <p:blipFill>
          <a:blip r:embed="rId2"/>
          <a:stretch>
            <a:fillRect/>
          </a:stretch>
        </p:blipFill>
        <p:spPr>
          <a:xfrm>
            <a:off x="543047" y="929693"/>
            <a:ext cx="3424000" cy="1800000"/>
          </a:xfrm>
          <a:prstGeom prst="rect">
            <a:avLst/>
          </a:prstGeom>
        </p:spPr>
      </p:pic>
      <p:pic>
        <p:nvPicPr>
          <p:cNvPr id="2" name="Picture 1">
            <a:extLst>
              <a:ext uri="{FF2B5EF4-FFF2-40B4-BE49-F238E27FC236}">
                <a16:creationId xmlns:a16="http://schemas.microsoft.com/office/drawing/2014/main" id="{B8BE5E54-42B6-8949-9F3A-4EE582B35633}"/>
              </a:ext>
            </a:extLst>
          </p:cNvPr>
          <p:cNvPicPr>
            <a:picLocks noChangeAspect="1"/>
          </p:cNvPicPr>
          <p:nvPr/>
        </p:nvPicPr>
        <p:blipFill>
          <a:blip r:embed="rId3"/>
          <a:stretch>
            <a:fillRect/>
          </a:stretch>
        </p:blipFill>
        <p:spPr>
          <a:xfrm>
            <a:off x="4325404" y="929693"/>
            <a:ext cx="3349565" cy="1800000"/>
          </a:xfrm>
          <a:prstGeom prst="rect">
            <a:avLst/>
          </a:prstGeom>
        </p:spPr>
      </p:pic>
      <p:pic>
        <p:nvPicPr>
          <p:cNvPr id="3" name="Picture 2">
            <a:extLst>
              <a:ext uri="{FF2B5EF4-FFF2-40B4-BE49-F238E27FC236}">
                <a16:creationId xmlns:a16="http://schemas.microsoft.com/office/drawing/2014/main" id="{4CDF471C-ED60-8344-B81F-2097C263603A}"/>
              </a:ext>
            </a:extLst>
          </p:cNvPr>
          <p:cNvPicPr>
            <a:picLocks noChangeAspect="1"/>
          </p:cNvPicPr>
          <p:nvPr/>
        </p:nvPicPr>
        <p:blipFill>
          <a:blip r:embed="rId4"/>
          <a:stretch>
            <a:fillRect/>
          </a:stretch>
        </p:blipFill>
        <p:spPr>
          <a:xfrm>
            <a:off x="8184194" y="929693"/>
            <a:ext cx="3424000" cy="1800000"/>
          </a:xfrm>
          <a:prstGeom prst="rect">
            <a:avLst/>
          </a:prstGeom>
        </p:spPr>
      </p:pic>
      <p:pic>
        <p:nvPicPr>
          <p:cNvPr id="6" name="Picture 5">
            <a:extLst>
              <a:ext uri="{FF2B5EF4-FFF2-40B4-BE49-F238E27FC236}">
                <a16:creationId xmlns:a16="http://schemas.microsoft.com/office/drawing/2014/main" id="{42B8207C-E703-3748-9A50-B554188FC580}"/>
              </a:ext>
            </a:extLst>
          </p:cNvPr>
          <p:cNvPicPr>
            <a:picLocks noChangeAspect="1"/>
          </p:cNvPicPr>
          <p:nvPr/>
        </p:nvPicPr>
        <p:blipFill>
          <a:blip r:embed="rId5"/>
          <a:stretch>
            <a:fillRect/>
          </a:stretch>
        </p:blipFill>
        <p:spPr>
          <a:xfrm>
            <a:off x="513489" y="2974581"/>
            <a:ext cx="3483117" cy="1800000"/>
          </a:xfrm>
          <a:prstGeom prst="rect">
            <a:avLst/>
          </a:prstGeom>
        </p:spPr>
      </p:pic>
      <p:pic>
        <p:nvPicPr>
          <p:cNvPr id="7" name="Picture 6">
            <a:extLst>
              <a:ext uri="{FF2B5EF4-FFF2-40B4-BE49-F238E27FC236}">
                <a16:creationId xmlns:a16="http://schemas.microsoft.com/office/drawing/2014/main" id="{BADC3751-7FE1-914B-B28E-4E5553E4B7D8}"/>
              </a:ext>
            </a:extLst>
          </p:cNvPr>
          <p:cNvPicPr>
            <a:picLocks noChangeAspect="1"/>
          </p:cNvPicPr>
          <p:nvPr/>
        </p:nvPicPr>
        <p:blipFill>
          <a:blip r:embed="rId6"/>
          <a:stretch>
            <a:fillRect/>
          </a:stretch>
        </p:blipFill>
        <p:spPr>
          <a:xfrm>
            <a:off x="4263903" y="2974581"/>
            <a:ext cx="3472566" cy="1800000"/>
          </a:xfrm>
          <a:prstGeom prst="rect">
            <a:avLst/>
          </a:prstGeom>
        </p:spPr>
      </p:pic>
      <p:pic>
        <p:nvPicPr>
          <p:cNvPr id="10" name="Picture 9">
            <a:extLst>
              <a:ext uri="{FF2B5EF4-FFF2-40B4-BE49-F238E27FC236}">
                <a16:creationId xmlns:a16="http://schemas.microsoft.com/office/drawing/2014/main" id="{782B6BC0-8F8D-E340-95F7-A50796C8808D}"/>
              </a:ext>
            </a:extLst>
          </p:cNvPr>
          <p:cNvPicPr>
            <a:picLocks noChangeAspect="1"/>
          </p:cNvPicPr>
          <p:nvPr/>
        </p:nvPicPr>
        <p:blipFill>
          <a:blip r:embed="rId7"/>
          <a:stretch>
            <a:fillRect/>
          </a:stretch>
        </p:blipFill>
        <p:spPr>
          <a:xfrm>
            <a:off x="8121112" y="2974581"/>
            <a:ext cx="3550164" cy="1860383"/>
          </a:xfrm>
          <a:prstGeom prst="rect">
            <a:avLst/>
          </a:prstGeom>
        </p:spPr>
      </p:pic>
      <p:pic>
        <p:nvPicPr>
          <p:cNvPr id="20" name="Picture 19">
            <a:extLst>
              <a:ext uri="{FF2B5EF4-FFF2-40B4-BE49-F238E27FC236}">
                <a16:creationId xmlns:a16="http://schemas.microsoft.com/office/drawing/2014/main" id="{A6346F2D-0B81-5240-80A7-9033A1245E52}"/>
              </a:ext>
            </a:extLst>
          </p:cNvPr>
          <p:cNvPicPr>
            <a:picLocks noChangeAspect="1"/>
          </p:cNvPicPr>
          <p:nvPr/>
        </p:nvPicPr>
        <p:blipFill>
          <a:blip r:embed="rId8"/>
          <a:stretch>
            <a:fillRect/>
          </a:stretch>
        </p:blipFill>
        <p:spPr>
          <a:xfrm>
            <a:off x="494870" y="4941054"/>
            <a:ext cx="3520354" cy="1800000"/>
          </a:xfrm>
          <a:prstGeom prst="rect">
            <a:avLst/>
          </a:prstGeom>
        </p:spPr>
      </p:pic>
      <p:pic>
        <p:nvPicPr>
          <p:cNvPr id="21" name="Picture 20">
            <a:extLst>
              <a:ext uri="{FF2B5EF4-FFF2-40B4-BE49-F238E27FC236}">
                <a16:creationId xmlns:a16="http://schemas.microsoft.com/office/drawing/2014/main" id="{4A93E4A1-A3A1-7D44-A0EF-7B9BE5508F2A}"/>
              </a:ext>
            </a:extLst>
          </p:cNvPr>
          <p:cNvPicPr>
            <a:picLocks noChangeAspect="1"/>
          </p:cNvPicPr>
          <p:nvPr/>
        </p:nvPicPr>
        <p:blipFill>
          <a:blip r:embed="rId9"/>
          <a:stretch>
            <a:fillRect/>
          </a:stretch>
        </p:blipFill>
        <p:spPr>
          <a:xfrm>
            <a:off x="4247974" y="4941054"/>
            <a:ext cx="3504425" cy="1800000"/>
          </a:xfrm>
          <a:prstGeom prst="rect">
            <a:avLst/>
          </a:prstGeom>
        </p:spPr>
      </p:pic>
      <p:sp>
        <p:nvSpPr>
          <p:cNvPr id="14" name="TextBox 13">
            <a:extLst>
              <a:ext uri="{FF2B5EF4-FFF2-40B4-BE49-F238E27FC236}">
                <a16:creationId xmlns:a16="http://schemas.microsoft.com/office/drawing/2014/main" id="{10AEB95E-FB68-8342-AF9C-B6FF9A4C57C2}"/>
              </a:ext>
            </a:extLst>
          </p:cNvPr>
          <p:cNvSpPr txBox="1"/>
          <p:nvPr/>
        </p:nvSpPr>
        <p:spPr>
          <a:xfrm>
            <a:off x="1568424" y="4670956"/>
            <a:ext cx="1277722" cy="338554"/>
          </a:xfrm>
          <a:prstGeom prst="rect">
            <a:avLst/>
          </a:prstGeom>
          <a:noFill/>
        </p:spPr>
        <p:txBody>
          <a:bodyPr wrap="none" rtlCol="0">
            <a:spAutoFit/>
          </a:bodyPr>
          <a:lstStyle/>
          <a:p>
            <a:r>
              <a:rPr lang="en-US" sz="1600" b="1" dirty="0">
                <a:solidFill>
                  <a:schemeClr val="tx2">
                    <a:lumMod val="50000"/>
                  </a:schemeClr>
                </a:solidFill>
              </a:rPr>
              <a:t>Demography</a:t>
            </a:r>
          </a:p>
        </p:txBody>
      </p:sp>
      <p:sp>
        <p:nvSpPr>
          <p:cNvPr id="15" name="TextBox 14">
            <a:extLst>
              <a:ext uri="{FF2B5EF4-FFF2-40B4-BE49-F238E27FC236}">
                <a16:creationId xmlns:a16="http://schemas.microsoft.com/office/drawing/2014/main" id="{ECBA8629-5745-0343-B418-83314CA59886}"/>
              </a:ext>
            </a:extLst>
          </p:cNvPr>
          <p:cNvSpPr txBox="1"/>
          <p:nvPr/>
        </p:nvSpPr>
        <p:spPr>
          <a:xfrm>
            <a:off x="5682315" y="4670956"/>
            <a:ext cx="738472" cy="338554"/>
          </a:xfrm>
          <a:prstGeom prst="rect">
            <a:avLst/>
          </a:prstGeom>
          <a:noFill/>
        </p:spPr>
        <p:txBody>
          <a:bodyPr wrap="none" rtlCol="0">
            <a:spAutoFit/>
          </a:bodyPr>
          <a:lstStyle/>
          <a:p>
            <a:r>
              <a:rPr lang="en-US" sz="1600" b="1" dirty="0">
                <a:solidFill>
                  <a:schemeClr val="tx2">
                    <a:lumMod val="50000"/>
                  </a:schemeClr>
                </a:solidFill>
              </a:rPr>
              <a:t>Family</a:t>
            </a:r>
          </a:p>
        </p:txBody>
      </p:sp>
      <p:sp>
        <p:nvSpPr>
          <p:cNvPr id="16" name="TextBox 15">
            <a:extLst>
              <a:ext uri="{FF2B5EF4-FFF2-40B4-BE49-F238E27FC236}">
                <a16:creationId xmlns:a16="http://schemas.microsoft.com/office/drawing/2014/main" id="{AE9DD71C-F6D3-AA41-867F-555391C59572}"/>
              </a:ext>
            </a:extLst>
          </p:cNvPr>
          <p:cNvSpPr txBox="1"/>
          <p:nvPr/>
        </p:nvSpPr>
        <p:spPr>
          <a:xfrm>
            <a:off x="1689579" y="2755900"/>
            <a:ext cx="1028102" cy="338554"/>
          </a:xfrm>
          <a:prstGeom prst="rect">
            <a:avLst/>
          </a:prstGeom>
          <a:noFill/>
        </p:spPr>
        <p:txBody>
          <a:bodyPr wrap="none" rtlCol="0">
            <a:spAutoFit/>
          </a:bodyPr>
          <a:lstStyle/>
          <a:p>
            <a:r>
              <a:rPr lang="en-US" sz="1600" b="1" dirty="0">
                <a:solidFill>
                  <a:schemeClr val="tx2">
                    <a:lumMod val="50000"/>
                  </a:schemeClr>
                </a:solidFill>
              </a:rPr>
              <a:t>Education</a:t>
            </a:r>
          </a:p>
        </p:txBody>
      </p:sp>
      <p:sp>
        <p:nvSpPr>
          <p:cNvPr id="17" name="TextBox 16">
            <a:extLst>
              <a:ext uri="{FF2B5EF4-FFF2-40B4-BE49-F238E27FC236}">
                <a16:creationId xmlns:a16="http://schemas.microsoft.com/office/drawing/2014/main" id="{0A15C780-A2EB-DE48-8F21-CEA8F31D669C}"/>
              </a:ext>
            </a:extLst>
          </p:cNvPr>
          <p:cNvSpPr txBox="1"/>
          <p:nvPr/>
        </p:nvSpPr>
        <p:spPr>
          <a:xfrm>
            <a:off x="9243521" y="2755900"/>
            <a:ext cx="1266757" cy="338554"/>
          </a:xfrm>
          <a:prstGeom prst="rect">
            <a:avLst/>
          </a:prstGeom>
          <a:noFill/>
        </p:spPr>
        <p:txBody>
          <a:bodyPr wrap="none" rtlCol="0">
            <a:spAutoFit/>
          </a:bodyPr>
          <a:lstStyle/>
          <a:p>
            <a:r>
              <a:rPr lang="en-US" sz="1600" b="1" dirty="0">
                <a:solidFill>
                  <a:schemeClr val="tx2">
                    <a:lumMod val="50000"/>
                  </a:schemeClr>
                </a:solidFill>
              </a:rPr>
              <a:t>Employment</a:t>
            </a:r>
          </a:p>
        </p:txBody>
      </p:sp>
      <p:sp>
        <p:nvSpPr>
          <p:cNvPr id="18" name="TextBox 17">
            <a:extLst>
              <a:ext uri="{FF2B5EF4-FFF2-40B4-BE49-F238E27FC236}">
                <a16:creationId xmlns:a16="http://schemas.microsoft.com/office/drawing/2014/main" id="{B210DD46-02DB-DE4A-B5E5-A110E96A33D8}"/>
              </a:ext>
            </a:extLst>
          </p:cNvPr>
          <p:cNvSpPr txBox="1"/>
          <p:nvPr/>
        </p:nvSpPr>
        <p:spPr>
          <a:xfrm>
            <a:off x="9323574" y="684805"/>
            <a:ext cx="1112356" cy="338554"/>
          </a:xfrm>
          <a:prstGeom prst="rect">
            <a:avLst/>
          </a:prstGeom>
          <a:noFill/>
        </p:spPr>
        <p:txBody>
          <a:bodyPr wrap="none" rtlCol="0">
            <a:spAutoFit/>
          </a:bodyPr>
          <a:lstStyle/>
          <a:p>
            <a:r>
              <a:rPr lang="en-US" sz="1600" b="1" dirty="0">
                <a:solidFill>
                  <a:schemeClr val="tx2">
                    <a:lumMod val="50000"/>
                  </a:schemeClr>
                </a:solidFill>
              </a:rPr>
              <a:t>Population</a:t>
            </a:r>
          </a:p>
        </p:txBody>
      </p:sp>
      <p:sp>
        <p:nvSpPr>
          <p:cNvPr id="22" name="TextBox 21">
            <a:extLst>
              <a:ext uri="{FF2B5EF4-FFF2-40B4-BE49-F238E27FC236}">
                <a16:creationId xmlns:a16="http://schemas.microsoft.com/office/drawing/2014/main" id="{716E05CF-4985-0643-9412-5BD4A1BE454A}"/>
              </a:ext>
            </a:extLst>
          </p:cNvPr>
          <p:cNvSpPr txBox="1"/>
          <p:nvPr/>
        </p:nvSpPr>
        <p:spPr>
          <a:xfrm>
            <a:off x="5674749" y="2755900"/>
            <a:ext cx="748923" cy="338554"/>
          </a:xfrm>
          <a:prstGeom prst="rect">
            <a:avLst/>
          </a:prstGeom>
          <a:noFill/>
        </p:spPr>
        <p:txBody>
          <a:bodyPr wrap="none" rtlCol="0">
            <a:spAutoFit/>
          </a:bodyPr>
          <a:lstStyle/>
          <a:p>
            <a:r>
              <a:rPr lang="en-US" sz="1600" b="1" dirty="0">
                <a:solidFill>
                  <a:schemeClr val="tx2">
                    <a:lumMod val="50000"/>
                  </a:schemeClr>
                </a:solidFill>
              </a:rPr>
              <a:t>Health</a:t>
            </a:r>
          </a:p>
        </p:txBody>
      </p:sp>
      <p:sp>
        <p:nvSpPr>
          <p:cNvPr id="23" name="TextBox 22">
            <a:extLst>
              <a:ext uri="{FF2B5EF4-FFF2-40B4-BE49-F238E27FC236}">
                <a16:creationId xmlns:a16="http://schemas.microsoft.com/office/drawing/2014/main" id="{21FEAD6D-BCF7-B84C-8523-470890CAAF8C}"/>
              </a:ext>
            </a:extLst>
          </p:cNvPr>
          <p:cNvSpPr txBox="1"/>
          <p:nvPr/>
        </p:nvSpPr>
        <p:spPr>
          <a:xfrm>
            <a:off x="1581954" y="684805"/>
            <a:ext cx="1225207" cy="338554"/>
          </a:xfrm>
          <a:prstGeom prst="rect">
            <a:avLst/>
          </a:prstGeom>
          <a:noFill/>
        </p:spPr>
        <p:txBody>
          <a:bodyPr wrap="none" rtlCol="0">
            <a:spAutoFit/>
          </a:bodyPr>
          <a:lstStyle/>
          <a:p>
            <a:r>
              <a:rPr lang="en-US" sz="1600" b="1" dirty="0">
                <a:solidFill>
                  <a:schemeClr val="tx2">
                    <a:lumMod val="50000"/>
                  </a:schemeClr>
                </a:solidFill>
              </a:rPr>
              <a:t>House value</a:t>
            </a:r>
          </a:p>
        </p:txBody>
      </p:sp>
      <p:sp>
        <p:nvSpPr>
          <p:cNvPr id="24" name="TextBox 23">
            <a:extLst>
              <a:ext uri="{FF2B5EF4-FFF2-40B4-BE49-F238E27FC236}">
                <a16:creationId xmlns:a16="http://schemas.microsoft.com/office/drawing/2014/main" id="{B97F3788-7362-524F-A872-FAED5DF00953}"/>
              </a:ext>
            </a:extLst>
          </p:cNvPr>
          <p:cNvSpPr txBox="1"/>
          <p:nvPr/>
        </p:nvSpPr>
        <p:spPr>
          <a:xfrm>
            <a:off x="5641150" y="684805"/>
            <a:ext cx="815223" cy="338554"/>
          </a:xfrm>
          <a:prstGeom prst="rect">
            <a:avLst/>
          </a:prstGeom>
          <a:noFill/>
        </p:spPr>
        <p:txBody>
          <a:bodyPr wrap="none" rtlCol="0">
            <a:spAutoFit/>
          </a:bodyPr>
          <a:lstStyle/>
          <a:p>
            <a:r>
              <a:rPr lang="en-US" sz="1600" b="1" dirty="0">
                <a:solidFill>
                  <a:schemeClr val="tx2">
                    <a:lumMod val="50000"/>
                  </a:schemeClr>
                </a:solidFill>
              </a:rPr>
              <a:t>Income</a:t>
            </a:r>
          </a:p>
        </p:txBody>
      </p:sp>
    </p:spTree>
    <p:extLst>
      <p:ext uri="{BB962C8B-B14F-4D97-AF65-F5344CB8AC3E}">
        <p14:creationId xmlns:p14="http://schemas.microsoft.com/office/powerpoint/2010/main" val="1390982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CD7509F-F5B4-A04C-A22C-51076CB5A7D5}"/>
              </a:ext>
            </a:extLst>
          </p:cNvPr>
          <p:cNvPicPr>
            <a:picLocks noChangeAspect="1"/>
          </p:cNvPicPr>
          <p:nvPr/>
        </p:nvPicPr>
        <p:blipFill>
          <a:blip r:embed="rId2"/>
          <a:stretch>
            <a:fillRect/>
          </a:stretch>
        </p:blipFill>
        <p:spPr>
          <a:xfrm>
            <a:off x="3924359" y="3802975"/>
            <a:ext cx="2831720" cy="2341311"/>
          </a:xfrm>
          <a:prstGeom prst="rect">
            <a:avLst/>
          </a:prstGeom>
        </p:spPr>
      </p:pic>
      <p:sp>
        <p:nvSpPr>
          <p:cNvPr id="26" name="TextBox 25">
            <a:extLst>
              <a:ext uri="{FF2B5EF4-FFF2-40B4-BE49-F238E27FC236}">
                <a16:creationId xmlns:a16="http://schemas.microsoft.com/office/drawing/2014/main" id="{AF22B6DE-0210-0943-8FBF-0B2800AEF706}"/>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Scoring Method</a:t>
            </a:r>
          </a:p>
        </p:txBody>
      </p:sp>
      <p:sp>
        <p:nvSpPr>
          <p:cNvPr id="27" name="Rectangle 26">
            <a:extLst>
              <a:ext uri="{FF2B5EF4-FFF2-40B4-BE49-F238E27FC236}">
                <a16:creationId xmlns:a16="http://schemas.microsoft.com/office/drawing/2014/main" id="{3262FE87-682E-E34C-8743-D693A310958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E701C-BB02-434C-904B-3564B8374740}"/>
              </a:ext>
            </a:extLst>
          </p:cNvPr>
          <p:cNvSpPr/>
          <p:nvPr/>
        </p:nvSpPr>
        <p:spPr>
          <a:xfrm>
            <a:off x="415592" y="6292258"/>
            <a:ext cx="9945674" cy="461665"/>
          </a:xfrm>
          <a:prstGeom prst="rect">
            <a:avLst/>
          </a:prstGeom>
        </p:spPr>
        <p:txBody>
          <a:bodyPr wrap="square">
            <a:spAutoFit/>
          </a:bodyPr>
          <a:lstStyle/>
          <a:p>
            <a:r>
              <a:rPr lang="en-AU" sz="1200" dirty="0" err="1"/>
              <a:t>Kuo</a:t>
            </a:r>
            <a:r>
              <a:rPr lang="en-AU" sz="1200" dirty="0"/>
              <a:t>, M. H., Chen, L. C., &amp; Liang, C. W. (2009). Building and evaluating a location-based service recommendation system with a preference adjustment mechanism. </a:t>
            </a:r>
            <a:r>
              <a:rPr lang="en-AU" sz="1200" i="1" dirty="0"/>
              <a:t>Expert Systems with Applications</a:t>
            </a:r>
            <a:r>
              <a:rPr lang="en-AU" sz="1200" dirty="0"/>
              <a:t>, </a:t>
            </a:r>
            <a:r>
              <a:rPr lang="en-AU" sz="1200" i="1" dirty="0"/>
              <a:t>36</a:t>
            </a:r>
            <a:r>
              <a:rPr lang="en-AU" sz="1200" dirty="0"/>
              <a:t>(2), 3543-3554.</a:t>
            </a:r>
            <a:endParaRPr lang="en-US" sz="1200" dirty="0"/>
          </a:p>
        </p:txBody>
      </p:sp>
      <p:sp>
        <p:nvSpPr>
          <p:cNvPr id="29" name="Rectangle 28">
            <a:extLst>
              <a:ext uri="{FF2B5EF4-FFF2-40B4-BE49-F238E27FC236}">
                <a16:creationId xmlns:a16="http://schemas.microsoft.com/office/drawing/2014/main" id="{B9727CC4-E5D2-BF49-9276-DC6253DE7F9C}"/>
              </a:ext>
            </a:extLst>
          </p:cNvPr>
          <p:cNvSpPr/>
          <p:nvPr/>
        </p:nvSpPr>
        <p:spPr>
          <a:xfrm flipV="1">
            <a:off x="438977" y="6238521"/>
            <a:ext cx="11357592" cy="270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CF3C7A-B97F-EF48-B6DF-39EF3939D1DD}"/>
                  </a:ext>
                </a:extLst>
              </p:cNvPr>
              <p:cNvSpPr txBox="1"/>
              <p:nvPr/>
            </p:nvSpPr>
            <p:spPr>
              <a:xfrm>
                <a:off x="614350" y="845298"/>
                <a:ext cx="5871347" cy="782843"/>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𝑆𝑐𝑜𝑟𝑒</m:t>
                        </m:r>
                      </m:e>
                      <m:sub>
                        <m:r>
                          <a:rPr lang="en-AU" sz="2400" b="0" i="1" dirty="0" smtClean="0">
                            <a:latin typeface="Cambria Math" panose="02040503050406030204" pitchFamily="18" charset="0"/>
                          </a:rPr>
                          <m:t>𝑘</m:t>
                        </m:r>
                      </m:sub>
                    </m:sSub>
                  </m:oMath>
                </a14:m>
                <a:r>
                  <a:rPr lang="en-US" sz="2800" dirty="0"/>
                  <a:t> = </a:t>
                </a:r>
                <a14:m>
                  <m:oMath xmlns:m="http://schemas.openxmlformats.org/officeDocument/2006/math">
                    <m:d>
                      <m:dPr>
                        <m:ctrlPr>
                          <a:rPr lang="en-US" sz="2800" i="1" smtClean="0">
                            <a:latin typeface="Cambria Math" panose="02040503050406030204" pitchFamily="18" charset="0"/>
                          </a:rPr>
                        </m:ctrlPr>
                      </m:dPr>
                      <m:e>
                        <m:r>
                          <m:rPr>
                            <m:nor/>
                          </m:rPr>
                          <a:rPr lang="en-US" sz="2800" dirty="0"/>
                          <m:t>1 −</m:t>
                        </m:r>
                        <m:f>
                          <m:fPr>
                            <m:ctrlPr>
                              <a:rPr lang="en-US" sz="2800" i="1">
                                <a:latin typeface="Cambria Math" panose="02040503050406030204" pitchFamily="18" charset="0"/>
                              </a:rPr>
                            </m:ctrlPr>
                          </m:fPr>
                          <m:num>
                            <m:nary>
                              <m:naryPr>
                                <m:chr m:val="∑"/>
                                <m:ctrlPr>
                                  <a:rPr lang="en-US" sz="2800" i="1" smtClean="0">
                                    <a:latin typeface="Cambria Math" panose="02040503050406030204" pitchFamily="18" charset="0"/>
                                  </a:rPr>
                                </m:ctrlPr>
                              </m:naryPr>
                              <m:sub>
                                <m:r>
                                  <m:rPr>
                                    <m:brk m:alnAt="23"/>
                                  </m:rPr>
                                  <a:rPr lang="en-AU" sz="2800" i="1">
                                    <a:latin typeface="Cambria Math" panose="02040503050406030204" pitchFamily="18" charset="0"/>
                                  </a:rPr>
                                  <m:t>𝑖</m:t>
                                </m:r>
                                <m:r>
                                  <a:rPr lang="en-AU" sz="2800" i="1">
                                    <a:latin typeface="Cambria Math" panose="02040503050406030204" pitchFamily="18" charset="0"/>
                                  </a:rPr>
                                  <m:t>=1</m:t>
                                </m:r>
                              </m:sub>
                              <m:sup>
                                <m:r>
                                  <a:rPr lang="en-AU" sz="2800" i="1">
                                    <a:latin typeface="Cambria Math" panose="02040503050406030204" pitchFamily="18" charset="0"/>
                                  </a:rPr>
                                  <m:t>𝑚</m:t>
                                </m:r>
                              </m:sup>
                              <m:e>
                                <m:d>
                                  <m:dPr>
                                    <m:begChr m:val="|"/>
                                    <m:endChr m:val="|"/>
                                    <m:ctrlPr>
                                      <a:rPr lang="en-AU" sz="2800" i="1" smtClean="0">
                                        <a:latin typeface="Cambria Math" panose="02040503050406030204" pitchFamily="18" charset="0"/>
                                      </a:rPr>
                                    </m:ctrlPr>
                                  </m:dPr>
                                  <m:e>
                                    <m:sSub>
                                      <m:sSubPr>
                                        <m:ctrlPr>
                                          <a:rPr lang="en-US" sz="2800" i="1">
                                            <a:latin typeface="Cambria Math" panose="02040503050406030204" pitchFamily="18" charset="0"/>
                                          </a:rPr>
                                        </m:ctrlPr>
                                      </m:sSubPr>
                                      <m:e>
                                        <m:r>
                                          <a:rPr lang="en-AU" sz="2800" i="1">
                                            <a:latin typeface="Cambria Math" panose="02040503050406030204" pitchFamily="18" charset="0"/>
                                          </a:rPr>
                                          <m:t>𝑦</m:t>
                                        </m:r>
                                      </m:e>
                                      <m:sub>
                                        <m:r>
                                          <a:rPr lang="en-AU" sz="2800" i="1">
                                            <a:latin typeface="Cambria Math" panose="02040503050406030204" pitchFamily="18" charset="0"/>
                                          </a:rPr>
                                          <m:t>𝑖</m:t>
                                        </m:r>
                                      </m:sub>
                                    </m:sSub>
                                    <m:r>
                                      <a:rPr lang="en-AU" sz="2800" i="1">
                                        <a:latin typeface="Cambria Math" panose="02040503050406030204" pitchFamily="18" charset="0"/>
                                      </a:rPr>
                                      <m:t>−</m:t>
                                    </m:r>
                                    <m:r>
                                      <a:rPr lang="en-AU" sz="2800" i="1">
                                        <a:latin typeface="Cambria Math" panose="02040503050406030204" pitchFamily="18" charset="0"/>
                                      </a:rPr>
                                      <m:t>𝐸</m:t>
                                    </m:r>
                                    <m:r>
                                      <a:rPr lang="en-AU" sz="2800" i="1">
                                        <a:latin typeface="Cambria Math" panose="02040503050406030204" pitchFamily="18" charset="0"/>
                                      </a:rPr>
                                      <m:t>(</m:t>
                                    </m:r>
                                    <m:sSub>
                                      <m:sSubPr>
                                        <m:ctrlPr>
                                          <a:rPr lang="en-US" sz="2800" i="1">
                                            <a:latin typeface="Cambria Math" panose="02040503050406030204" pitchFamily="18" charset="0"/>
                                          </a:rPr>
                                        </m:ctrlPr>
                                      </m:sSubPr>
                                      <m:e>
                                        <m:r>
                                          <a:rPr lang="en-AU" sz="2800" i="1">
                                            <a:latin typeface="Cambria Math" panose="02040503050406030204" pitchFamily="18" charset="0"/>
                                          </a:rPr>
                                          <m:t>𝑦</m:t>
                                        </m:r>
                                      </m:e>
                                      <m:sub>
                                        <m:r>
                                          <a:rPr lang="en-AU" sz="2800" i="1">
                                            <a:latin typeface="Cambria Math" panose="02040503050406030204" pitchFamily="18" charset="0"/>
                                          </a:rPr>
                                          <m:t>𝑖</m:t>
                                        </m:r>
                                      </m:sub>
                                    </m:sSub>
                                    <m:r>
                                      <a:rPr lang="en-AU" sz="2800" i="1">
                                        <a:latin typeface="Cambria Math" panose="02040503050406030204" pitchFamily="18" charset="0"/>
                                      </a:rPr>
                                      <m:t>)</m:t>
                                    </m:r>
                                  </m:e>
                                </m:d>
                              </m:e>
                            </m:nary>
                          </m:num>
                          <m:den>
                            <m:r>
                              <a:rPr lang="en-AU" sz="2800" i="1">
                                <a:latin typeface="Cambria Math" panose="02040503050406030204" pitchFamily="18" charset="0"/>
                              </a:rPr>
                              <m:t>𝑚</m:t>
                            </m:r>
                          </m:den>
                        </m:f>
                      </m:e>
                    </m:d>
                  </m:oMath>
                </a14:m>
                <a:r>
                  <a:rPr lang="en-US" sz="2800" dirty="0"/>
                  <a:t>*100</a:t>
                </a:r>
              </a:p>
            </p:txBody>
          </p:sp>
        </mc:Choice>
        <mc:Fallback xmlns="">
          <p:sp>
            <p:nvSpPr>
              <p:cNvPr id="11" name="TextBox 10">
                <a:extLst>
                  <a:ext uri="{FF2B5EF4-FFF2-40B4-BE49-F238E27FC236}">
                    <a16:creationId xmlns:a16="http://schemas.microsoft.com/office/drawing/2014/main" id="{58CF3C7A-B97F-EF48-B6DF-39EF3939D1DD}"/>
                  </a:ext>
                </a:extLst>
              </p:cNvPr>
              <p:cNvSpPr txBox="1">
                <a:spLocks noRot="1" noChangeAspect="1" noMove="1" noResize="1" noEditPoints="1" noAdjustHandles="1" noChangeArrowheads="1" noChangeShapeType="1" noTextEdit="1"/>
              </p:cNvSpPr>
              <p:nvPr/>
            </p:nvSpPr>
            <p:spPr>
              <a:xfrm>
                <a:off x="614350" y="845298"/>
                <a:ext cx="5871347" cy="782843"/>
              </a:xfrm>
              <a:prstGeom prst="rect">
                <a:avLst/>
              </a:prstGeom>
              <a:blipFill>
                <a:blip r:embed="rId3"/>
                <a:stretch>
                  <a:fillRect l="-216" t="-54839"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6EBB44-BCC7-F042-BC12-34A0A7B36FA0}"/>
                  </a:ext>
                </a:extLst>
              </p:cNvPr>
              <p:cNvSpPr txBox="1"/>
              <p:nvPr/>
            </p:nvSpPr>
            <p:spPr>
              <a:xfrm>
                <a:off x="701443" y="1861297"/>
                <a:ext cx="2862387" cy="738664"/>
              </a:xfrm>
              <a:prstGeom prst="rect">
                <a:avLst/>
              </a:prstGeom>
              <a:noFill/>
            </p:spPr>
            <p:txBody>
              <a:bodyPr wrap="none" lIns="0" tIns="0" rIns="0" bIns="0" rtlCol="0">
                <a:spAutoFit/>
              </a:bodyPr>
              <a:lstStyle/>
              <a:p>
                <a14:m>
                  <m:oMath xmlns:m="http://schemas.openxmlformats.org/officeDocument/2006/math">
                    <m:sSub>
                      <m:sSubPr>
                        <m:ctrlPr>
                          <a:rPr lang="en-US" sz="1200" i="1" smtClean="0">
                            <a:latin typeface="Cambria Math" panose="02040503050406030204" pitchFamily="18" charset="0"/>
                          </a:rPr>
                        </m:ctrlPr>
                      </m:sSubPr>
                      <m:e>
                        <m:r>
                          <a:rPr lang="en-AU" sz="1200" i="1">
                            <a:latin typeface="Cambria Math" panose="02040503050406030204" pitchFamily="18" charset="0"/>
                          </a:rPr>
                          <m:t>𝑦</m:t>
                        </m:r>
                      </m:e>
                      <m:sub>
                        <m:r>
                          <a:rPr lang="en-AU" sz="1200" i="1">
                            <a:latin typeface="Cambria Math" panose="02040503050406030204" pitchFamily="18" charset="0"/>
                          </a:rPr>
                          <m:t>𝑖</m:t>
                        </m:r>
                      </m:sub>
                    </m:sSub>
                  </m:oMath>
                </a14:m>
                <a:r>
                  <a:rPr lang="en-US" sz="1200" dirty="0"/>
                  <a:t> 	= value of feature </a:t>
                </a:r>
                <a:r>
                  <a:rPr lang="en-US" sz="1200" dirty="0" err="1"/>
                  <a:t>i</a:t>
                </a:r>
                <a:r>
                  <a:rPr lang="en-US" sz="1200" dirty="0"/>
                  <a:t> on area k </a:t>
                </a:r>
              </a:p>
              <a:p>
                <a14:m>
                  <m:oMath xmlns:m="http://schemas.openxmlformats.org/officeDocument/2006/math">
                    <m:r>
                      <m:rPr>
                        <m:sty m:val="p"/>
                      </m:rPr>
                      <a:rPr lang="en-AU" sz="1200" b="0" i="0" smtClean="0">
                        <a:latin typeface="Cambria Math" panose="02040503050406030204" pitchFamily="18" charset="0"/>
                      </a:rPr>
                      <m:t>E</m:t>
                    </m:r>
                    <m:r>
                      <a:rPr lang="en-AU" sz="1200" b="0" i="0" smtClean="0">
                        <a:latin typeface="Cambria Math" panose="02040503050406030204" pitchFamily="18" charset="0"/>
                      </a:rPr>
                      <m:t>(</m:t>
                    </m:r>
                    <m:sSub>
                      <m:sSubPr>
                        <m:ctrlPr>
                          <a:rPr lang="en-US" sz="1200" i="1">
                            <a:latin typeface="Cambria Math" panose="02040503050406030204" pitchFamily="18" charset="0"/>
                          </a:rPr>
                        </m:ctrlPr>
                      </m:sSubPr>
                      <m:e>
                        <m:r>
                          <a:rPr lang="en-AU" sz="1200" i="1">
                            <a:latin typeface="Cambria Math" panose="02040503050406030204" pitchFamily="18" charset="0"/>
                          </a:rPr>
                          <m:t>𝑦</m:t>
                        </m:r>
                      </m:e>
                      <m:sub>
                        <m:r>
                          <a:rPr lang="en-AU" sz="1200" i="1">
                            <a:latin typeface="Cambria Math" panose="02040503050406030204" pitchFamily="18" charset="0"/>
                          </a:rPr>
                          <m:t>𝑖</m:t>
                        </m:r>
                      </m:sub>
                    </m:sSub>
                    <m:r>
                      <a:rPr lang="en-AU" sz="1200" b="0" i="1" smtClean="0">
                        <a:latin typeface="Cambria Math" panose="02040503050406030204" pitchFamily="18" charset="0"/>
                      </a:rPr>
                      <m:t>)</m:t>
                    </m:r>
                  </m:oMath>
                </a14:m>
                <a:r>
                  <a:rPr lang="en-US" sz="1200" dirty="0"/>
                  <a:t> 	= expected value of feature </a:t>
                </a:r>
                <a:r>
                  <a:rPr lang="en-US" sz="1200" dirty="0" err="1"/>
                  <a:t>i</a:t>
                </a:r>
                <a:r>
                  <a:rPr lang="en-US" sz="1200" dirty="0"/>
                  <a:t> </a:t>
                </a:r>
              </a:p>
              <a:p>
                <a:r>
                  <a:rPr lang="en-US" sz="1200" dirty="0"/>
                  <a:t>m	= number of preferred features</a:t>
                </a:r>
              </a:p>
              <a:p>
                <a14:m>
                  <m:oMath xmlns:m="http://schemas.openxmlformats.org/officeDocument/2006/math">
                    <m:r>
                      <m:rPr>
                        <m:sty m:val="p"/>
                      </m:rPr>
                      <a:rPr lang="en-AU" sz="1200">
                        <a:latin typeface="Cambria Math" panose="02040503050406030204" pitchFamily="18" charset="0"/>
                      </a:rPr>
                      <m:t>E</m:t>
                    </m:r>
                    <m:r>
                      <a:rPr lang="en-AU" sz="1200">
                        <a:latin typeface="Cambria Math" panose="02040503050406030204" pitchFamily="18" charset="0"/>
                      </a:rPr>
                      <m:t>(</m:t>
                    </m:r>
                    <m:sSub>
                      <m:sSubPr>
                        <m:ctrlPr>
                          <a:rPr lang="en-US" sz="1200" i="1">
                            <a:latin typeface="Cambria Math" panose="02040503050406030204" pitchFamily="18" charset="0"/>
                          </a:rPr>
                        </m:ctrlPr>
                      </m:sSubPr>
                      <m:e>
                        <m:r>
                          <a:rPr lang="en-AU" sz="1200" i="1">
                            <a:latin typeface="Cambria Math" panose="02040503050406030204" pitchFamily="18" charset="0"/>
                          </a:rPr>
                          <m:t>𝑦</m:t>
                        </m:r>
                      </m:e>
                      <m:sub>
                        <m:r>
                          <a:rPr lang="en-AU" sz="1200" i="1">
                            <a:latin typeface="Cambria Math" panose="02040503050406030204" pitchFamily="18" charset="0"/>
                          </a:rPr>
                          <m:t>𝑖</m:t>
                        </m:r>
                      </m:sub>
                    </m:sSub>
                    <m:r>
                      <a:rPr lang="en-AU" sz="1200" i="1">
                        <a:latin typeface="Cambria Math" panose="02040503050406030204" pitchFamily="18" charset="0"/>
                      </a:rPr>
                      <m:t>)</m:t>
                    </m:r>
                  </m:oMath>
                </a14:m>
                <a:r>
                  <a:rPr lang="en-US" sz="1200" dirty="0"/>
                  <a:t> and m selected by users</a:t>
                </a:r>
              </a:p>
            </p:txBody>
          </p:sp>
        </mc:Choice>
        <mc:Fallback xmlns="">
          <p:sp>
            <p:nvSpPr>
              <p:cNvPr id="12" name="TextBox 11">
                <a:extLst>
                  <a:ext uri="{FF2B5EF4-FFF2-40B4-BE49-F238E27FC236}">
                    <a16:creationId xmlns:a16="http://schemas.microsoft.com/office/drawing/2014/main" id="{5C6EBB44-BCC7-F042-BC12-34A0A7B36FA0}"/>
                  </a:ext>
                </a:extLst>
              </p:cNvPr>
              <p:cNvSpPr txBox="1">
                <a:spLocks noRot="1" noChangeAspect="1" noMove="1" noResize="1" noEditPoints="1" noAdjustHandles="1" noChangeArrowheads="1" noChangeShapeType="1" noTextEdit="1"/>
              </p:cNvSpPr>
              <p:nvPr/>
            </p:nvSpPr>
            <p:spPr>
              <a:xfrm>
                <a:off x="701443" y="1861297"/>
                <a:ext cx="2862387" cy="738664"/>
              </a:xfrm>
              <a:prstGeom prst="rect">
                <a:avLst/>
              </a:prstGeom>
              <a:blipFill>
                <a:blip r:embed="rId4"/>
                <a:stretch>
                  <a:fillRect l="-3191" t="-6557" r="-2340" b="-1147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A0C90AF-3D09-4F43-B0E2-025B87D415D7}"/>
              </a:ext>
            </a:extLst>
          </p:cNvPr>
          <p:cNvSpPr txBox="1"/>
          <p:nvPr/>
        </p:nvSpPr>
        <p:spPr>
          <a:xfrm>
            <a:off x="282338" y="3131609"/>
            <a:ext cx="8123108" cy="338554"/>
          </a:xfrm>
          <a:prstGeom prst="rect">
            <a:avLst/>
          </a:prstGeom>
          <a:noFill/>
        </p:spPr>
        <p:txBody>
          <a:bodyPr wrap="square" rtlCol="0">
            <a:spAutoFit/>
          </a:bodyPr>
          <a:lstStyle/>
          <a:p>
            <a:r>
              <a:rPr lang="en-US" sz="1600" b="1" dirty="0"/>
              <a:t>Default visualization </a:t>
            </a:r>
            <a:r>
              <a:rPr lang="en-US" sz="1600" b="1" dirty="0">
                <a:sym typeface="Wingdings" pitchFamily="2" charset="2"/>
              </a:rPr>
              <a:t> </a:t>
            </a:r>
            <a:r>
              <a:rPr lang="en-US" sz="1600" b="1" dirty="0"/>
              <a:t>Use mean as expected value and all 8 features on all areas in Australia</a:t>
            </a:r>
          </a:p>
        </p:txBody>
      </p:sp>
      <p:sp>
        <p:nvSpPr>
          <p:cNvPr id="34" name="Rectangle 33">
            <a:extLst>
              <a:ext uri="{FF2B5EF4-FFF2-40B4-BE49-F238E27FC236}">
                <a16:creationId xmlns:a16="http://schemas.microsoft.com/office/drawing/2014/main" id="{BDED9DAD-C02C-9241-A9AF-156FC24B143F}"/>
              </a:ext>
            </a:extLst>
          </p:cNvPr>
          <p:cNvSpPr/>
          <p:nvPr/>
        </p:nvSpPr>
        <p:spPr>
          <a:xfrm>
            <a:off x="351885" y="3426194"/>
            <a:ext cx="11357592" cy="3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B8BDB78-67D5-6140-B2CD-578440556042}"/>
              </a:ext>
            </a:extLst>
          </p:cNvPr>
          <p:cNvSpPr txBox="1"/>
          <p:nvPr/>
        </p:nvSpPr>
        <p:spPr>
          <a:xfrm>
            <a:off x="6376334" y="1518849"/>
            <a:ext cx="4831410" cy="738664"/>
          </a:xfrm>
          <a:prstGeom prst="rect">
            <a:avLst/>
          </a:prstGeom>
          <a:noFill/>
        </p:spPr>
        <p:txBody>
          <a:bodyPr wrap="square" rtlCol="0">
            <a:spAutoFit/>
          </a:bodyPr>
          <a:lstStyle/>
          <a:p>
            <a:pPr marL="285750" indent="-285750">
              <a:buFontTx/>
              <a:buChar char="-"/>
            </a:pPr>
            <a:r>
              <a:rPr lang="en-US" sz="1400" dirty="0"/>
              <a:t>Average deviation between actual value and expected value</a:t>
            </a:r>
          </a:p>
          <a:p>
            <a:pPr marL="285750" indent="-285750">
              <a:buFontTx/>
              <a:buChar char="-"/>
            </a:pPr>
            <a:r>
              <a:rPr lang="en-US" sz="1400" dirty="0"/>
              <a:t>Maximum score is given to areas with least deviation</a:t>
            </a:r>
          </a:p>
          <a:p>
            <a:pPr marL="285750" indent="-285750">
              <a:buFontTx/>
              <a:buChar char="-"/>
            </a:pPr>
            <a:r>
              <a:rPr lang="en-US" sz="1400" dirty="0"/>
              <a:t>Score in range [0 – 100]</a:t>
            </a:r>
            <a:endParaRPr lang="en-US" sz="1600" dirty="0"/>
          </a:p>
        </p:txBody>
      </p:sp>
      <p:sp>
        <p:nvSpPr>
          <p:cNvPr id="37" name="TextBox 36">
            <a:extLst>
              <a:ext uri="{FF2B5EF4-FFF2-40B4-BE49-F238E27FC236}">
                <a16:creationId xmlns:a16="http://schemas.microsoft.com/office/drawing/2014/main" id="{7499BFF2-E662-3F45-979E-E4A41EFA20BB}"/>
              </a:ext>
            </a:extLst>
          </p:cNvPr>
          <p:cNvSpPr txBox="1"/>
          <p:nvPr/>
        </p:nvSpPr>
        <p:spPr>
          <a:xfrm>
            <a:off x="6475089" y="1105477"/>
            <a:ext cx="4391822" cy="373045"/>
          </a:xfrm>
          <a:prstGeom prst="rect">
            <a:avLst/>
          </a:prstGeom>
          <a:noFill/>
        </p:spPr>
        <p:txBody>
          <a:bodyPr wrap="none" rtlCol="0">
            <a:noAutofit/>
          </a:bodyPr>
          <a:lstStyle/>
          <a:p>
            <a:r>
              <a:rPr lang="en-US" b="1" dirty="0">
                <a:solidFill>
                  <a:schemeClr val="accent1">
                    <a:lumMod val="50000"/>
                  </a:schemeClr>
                </a:solidFill>
                <a:ea typeface="Apple SD Gothic Neo ExtraBold" panose="02000300000000000000" pitchFamily="2" charset="-127"/>
              </a:rPr>
              <a:t>Ideas</a:t>
            </a:r>
            <a:endParaRPr lang="en-US" sz="2800" b="1" dirty="0">
              <a:solidFill>
                <a:schemeClr val="accent1">
                  <a:lumMod val="50000"/>
                </a:schemeClr>
              </a:solidFill>
              <a:ea typeface="Apple SD Gothic Neo ExtraBold" panose="02000300000000000000" pitchFamily="2" charset="-127"/>
            </a:endParaRPr>
          </a:p>
        </p:txBody>
      </p:sp>
      <p:pic>
        <p:nvPicPr>
          <p:cNvPr id="38" name="Picture 37">
            <a:extLst>
              <a:ext uri="{FF2B5EF4-FFF2-40B4-BE49-F238E27FC236}">
                <a16:creationId xmlns:a16="http://schemas.microsoft.com/office/drawing/2014/main" id="{23AA71DC-0C29-3A44-A047-646B1F3A4C08}"/>
              </a:ext>
            </a:extLst>
          </p:cNvPr>
          <p:cNvPicPr>
            <a:picLocks noChangeAspect="1"/>
          </p:cNvPicPr>
          <p:nvPr/>
        </p:nvPicPr>
        <p:blipFill>
          <a:blip r:embed="rId5"/>
          <a:stretch>
            <a:fillRect/>
          </a:stretch>
        </p:blipFill>
        <p:spPr>
          <a:xfrm>
            <a:off x="6889934" y="3786024"/>
            <a:ext cx="503920" cy="2225648"/>
          </a:xfrm>
          <a:prstGeom prst="rect">
            <a:avLst/>
          </a:prstGeom>
        </p:spPr>
      </p:pic>
      <p:grpSp>
        <p:nvGrpSpPr>
          <p:cNvPr id="44" name="Group 43">
            <a:extLst>
              <a:ext uri="{FF2B5EF4-FFF2-40B4-BE49-F238E27FC236}">
                <a16:creationId xmlns:a16="http://schemas.microsoft.com/office/drawing/2014/main" id="{22AB7662-628A-0947-9216-6D5C1F27D764}"/>
              </a:ext>
            </a:extLst>
          </p:cNvPr>
          <p:cNvGrpSpPr/>
          <p:nvPr/>
        </p:nvGrpSpPr>
        <p:grpSpPr>
          <a:xfrm>
            <a:off x="6299200" y="1451091"/>
            <a:ext cx="177081" cy="824888"/>
            <a:chOff x="6025889" y="1349289"/>
            <a:chExt cx="326196" cy="824888"/>
          </a:xfrm>
        </p:grpSpPr>
        <p:sp>
          <p:nvSpPr>
            <p:cNvPr id="36" name="Rectangle 35">
              <a:extLst>
                <a:ext uri="{FF2B5EF4-FFF2-40B4-BE49-F238E27FC236}">
                  <a16:creationId xmlns:a16="http://schemas.microsoft.com/office/drawing/2014/main" id="{B795D270-D6D0-1A4C-A20F-34BE16E29924}"/>
                </a:ext>
              </a:extLst>
            </p:cNvPr>
            <p:cNvSpPr/>
            <p:nvPr/>
          </p:nvSpPr>
          <p:spPr>
            <a:xfrm rot="16200000" flipV="1">
              <a:off x="5692859" y="1741509"/>
              <a:ext cx="739987" cy="662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4B997C2-38F4-5748-8BFE-5CFE77C2C7D1}"/>
                </a:ext>
              </a:extLst>
            </p:cNvPr>
            <p:cNvSpPr/>
            <p:nvPr/>
          </p:nvSpPr>
          <p:spPr>
            <a:xfrm rot="10800000" flipV="1">
              <a:off x="6028085" y="1349289"/>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A06CB0-813D-7643-A8C7-C75933EB6783}"/>
                </a:ext>
              </a:extLst>
            </p:cNvPr>
            <p:cNvSpPr/>
            <p:nvPr/>
          </p:nvSpPr>
          <p:spPr>
            <a:xfrm rot="10800000" flipV="1">
              <a:off x="6025889" y="2107882"/>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2B83C9B-5BA1-EA40-AB15-B8610F0D1765}"/>
              </a:ext>
            </a:extLst>
          </p:cNvPr>
          <p:cNvGrpSpPr/>
          <p:nvPr/>
        </p:nvGrpSpPr>
        <p:grpSpPr>
          <a:xfrm flipH="1">
            <a:off x="11166418" y="1451091"/>
            <a:ext cx="177081" cy="824888"/>
            <a:chOff x="6025889" y="1349289"/>
            <a:chExt cx="326196" cy="824888"/>
          </a:xfrm>
        </p:grpSpPr>
        <p:sp>
          <p:nvSpPr>
            <p:cNvPr id="46" name="Rectangle 45">
              <a:extLst>
                <a:ext uri="{FF2B5EF4-FFF2-40B4-BE49-F238E27FC236}">
                  <a16:creationId xmlns:a16="http://schemas.microsoft.com/office/drawing/2014/main" id="{B753DB20-BABE-BB44-9CB9-6B72FBB7C144}"/>
                </a:ext>
              </a:extLst>
            </p:cNvPr>
            <p:cNvSpPr/>
            <p:nvPr/>
          </p:nvSpPr>
          <p:spPr>
            <a:xfrm rot="16200000" flipV="1">
              <a:off x="5692859" y="1741509"/>
              <a:ext cx="739987" cy="662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303A6E-7E40-4843-A7AC-6113FEFEA760}"/>
                </a:ext>
              </a:extLst>
            </p:cNvPr>
            <p:cNvSpPr/>
            <p:nvPr/>
          </p:nvSpPr>
          <p:spPr>
            <a:xfrm rot="10800000" flipV="1">
              <a:off x="6028085" y="1349289"/>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9B8883-3278-0145-A2CE-1CFDF45F8DD4}"/>
                </a:ext>
              </a:extLst>
            </p:cNvPr>
            <p:cNvSpPr/>
            <p:nvPr/>
          </p:nvSpPr>
          <p:spPr>
            <a:xfrm rot="10800000" flipV="1">
              <a:off x="6025889" y="2107882"/>
              <a:ext cx="324000" cy="662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48">
            <a:extLst>
              <a:ext uri="{FF2B5EF4-FFF2-40B4-BE49-F238E27FC236}">
                <a16:creationId xmlns:a16="http://schemas.microsoft.com/office/drawing/2014/main" id="{35D24842-037C-F24A-BC3F-99C1552F3F9E}"/>
              </a:ext>
            </a:extLst>
          </p:cNvPr>
          <p:cNvPicPr>
            <a:picLocks noChangeAspect="1"/>
          </p:cNvPicPr>
          <p:nvPr/>
        </p:nvPicPr>
        <p:blipFill>
          <a:blip r:embed="rId6"/>
          <a:stretch>
            <a:fillRect/>
          </a:stretch>
        </p:blipFill>
        <p:spPr>
          <a:xfrm>
            <a:off x="282339" y="3939446"/>
            <a:ext cx="3454017" cy="1730907"/>
          </a:xfrm>
          <a:prstGeom prst="rect">
            <a:avLst/>
          </a:prstGeom>
        </p:spPr>
      </p:pic>
      <p:pic>
        <p:nvPicPr>
          <p:cNvPr id="51" name="Picture 50">
            <a:extLst>
              <a:ext uri="{FF2B5EF4-FFF2-40B4-BE49-F238E27FC236}">
                <a16:creationId xmlns:a16="http://schemas.microsoft.com/office/drawing/2014/main" id="{BEFDEF14-DCEF-0544-8CB6-32F0F15ED19F}"/>
              </a:ext>
            </a:extLst>
          </p:cNvPr>
          <p:cNvPicPr>
            <a:picLocks noChangeAspect="1"/>
          </p:cNvPicPr>
          <p:nvPr/>
        </p:nvPicPr>
        <p:blipFill>
          <a:blip r:embed="rId7"/>
          <a:stretch>
            <a:fillRect/>
          </a:stretch>
        </p:blipFill>
        <p:spPr>
          <a:xfrm>
            <a:off x="7661564" y="3643028"/>
            <a:ext cx="4315263" cy="2198599"/>
          </a:xfrm>
          <a:prstGeom prst="rect">
            <a:avLst/>
          </a:prstGeom>
        </p:spPr>
      </p:pic>
      <p:sp>
        <p:nvSpPr>
          <p:cNvPr id="24" name="TextBox 23">
            <a:extLst>
              <a:ext uri="{FF2B5EF4-FFF2-40B4-BE49-F238E27FC236}">
                <a16:creationId xmlns:a16="http://schemas.microsoft.com/office/drawing/2014/main" id="{66EE5517-65F8-E74B-9653-D3024E21C474}"/>
              </a:ext>
            </a:extLst>
          </p:cNvPr>
          <p:cNvSpPr txBox="1"/>
          <p:nvPr/>
        </p:nvSpPr>
        <p:spPr>
          <a:xfrm>
            <a:off x="1284904" y="3616747"/>
            <a:ext cx="1695464" cy="338554"/>
          </a:xfrm>
          <a:prstGeom prst="rect">
            <a:avLst/>
          </a:prstGeom>
          <a:noFill/>
        </p:spPr>
        <p:txBody>
          <a:bodyPr wrap="none" rtlCol="0">
            <a:spAutoFit/>
          </a:bodyPr>
          <a:lstStyle/>
          <a:p>
            <a:r>
              <a:rPr lang="en-US" sz="1600" b="1" dirty="0">
                <a:solidFill>
                  <a:schemeClr val="tx2">
                    <a:lumMod val="50000"/>
                  </a:schemeClr>
                </a:solidFill>
              </a:rPr>
              <a:t>Score distribution</a:t>
            </a:r>
          </a:p>
        </p:txBody>
      </p:sp>
      <p:sp>
        <p:nvSpPr>
          <p:cNvPr id="25" name="TextBox 24">
            <a:extLst>
              <a:ext uri="{FF2B5EF4-FFF2-40B4-BE49-F238E27FC236}">
                <a16:creationId xmlns:a16="http://schemas.microsoft.com/office/drawing/2014/main" id="{441D4609-B0DF-8840-B85B-52C263668D64}"/>
              </a:ext>
            </a:extLst>
          </p:cNvPr>
          <p:cNvSpPr txBox="1"/>
          <p:nvPr/>
        </p:nvSpPr>
        <p:spPr>
          <a:xfrm>
            <a:off x="4876269" y="3607008"/>
            <a:ext cx="1024319" cy="338554"/>
          </a:xfrm>
          <a:prstGeom prst="rect">
            <a:avLst/>
          </a:prstGeom>
          <a:noFill/>
        </p:spPr>
        <p:txBody>
          <a:bodyPr wrap="none" rtlCol="0">
            <a:spAutoFit/>
          </a:bodyPr>
          <a:lstStyle/>
          <a:p>
            <a:r>
              <a:rPr lang="en-US" sz="1600" b="1" dirty="0">
                <a:solidFill>
                  <a:schemeClr val="tx2">
                    <a:lumMod val="50000"/>
                  </a:schemeClr>
                </a:solidFill>
              </a:rPr>
              <a:t>Heat Map</a:t>
            </a:r>
          </a:p>
        </p:txBody>
      </p:sp>
      <p:sp>
        <p:nvSpPr>
          <p:cNvPr id="30" name="TextBox 29">
            <a:extLst>
              <a:ext uri="{FF2B5EF4-FFF2-40B4-BE49-F238E27FC236}">
                <a16:creationId xmlns:a16="http://schemas.microsoft.com/office/drawing/2014/main" id="{EDD83DAA-5215-A947-B18E-F6A103D42ABA}"/>
              </a:ext>
            </a:extLst>
          </p:cNvPr>
          <p:cNvSpPr txBox="1"/>
          <p:nvPr/>
        </p:nvSpPr>
        <p:spPr>
          <a:xfrm>
            <a:off x="8240792" y="3616747"/>
            <a:ext cx="2524409" cy="338554"/>
          </a:xfrm>
          <a:prstGeom prst="rect">
            <a:avLst/>
          </a:prstGeom>
          <a:noFill/>
        </p:spPr>
        <p:txBody>
          <a:bodyPr wrap="none" rtlCol="0">
            <a:spAutoFit/>
          </a:bodyPr>
          <a:lstStyle/>
          <a:p>
            <a:r>
              <a:rPr lang="en-US" sz="1600" b="1" dirty="0">
                <a:solidFill>
                  <a:schemeClr val="tx2">
                    <a:lumMod val="50000"/>
                  </a:schemeClr>
                </a:solidFill>
              </a:rPr>
              <a:t>Deviation Actual - Expected</a:t>
            </a:r>
          </a:p>
        </p:txBody>
      </p:sp>
    </p:spTree>
    <p:extLst>
      <p:ext uri="{BB962C8B-B14F-4D97-AF65-F5344CB8AC3E}">
        <p14:creationId xmlns:p14="http://schemas.microsoft.com/office/powerpoint/2010/main" val="272594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396056" y="4918445"/>
            <a:ext cx="1332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3910879"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4800" b="0" i="0" u="none" strike="noStrike" kern="1200" cap="none" spc="0" normalizeH="0" baseline="0" noProof="0" dirty="0" err="1">
                <a:ln>
                  <a:noFill/>
                </a:ln>
                <a:solidFill>
                  <a:prstClr val="white"/>
                </a:solidFill>
                <a:effectLst/>
                <a:uLnTx/>
                <a:uFillTx/>
                <a:latin typeface="Franklin Gothic Demi Cond" panose="020B0706030402020204" pitchFamily="34" charset="0"/>
                <a:ea typeface="+mn-ea"/>
                <a:cs typeface="+mn-cs"/>
              </a:rPr>
              <a:t>Cluste</a:t>
            </a:r>
            <a:r>
              <a:rPr lang="en-ID" sz="4800" dirty="0">
                <a:solidFill>
                  <a:prstClr val="white"/>
                </a:solidFill>
                <a:latin typeface="Franklin Gothic Demi Cond" panose="020B0706030402020204" pitchFamily="34" charset="0"/>
              </a:rPr>
              <a:t>r Analysis</a:t>
            </a:r>
            <a:endPar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
        <p:nvSpPr>
          <p:cNvPr id="8" name="Rectangle 7">
            <a:extLst>
              <a:ext uri="{FF2B5EF4-FFF2-40B4-BE49-F238E27FC236}">
                <a16:creationId xmlns:a16="http://schemas.microsoft.com/office/drawing/2014/main" id="{BF6C72CE-0259-0040-AB12-CD92ADE3202B}"/>
              </a:ext>
            </a:extLst>
          </p:cNvPr>
          <p:cNvSpPr/>
          <p:nvPr/>
        </p:nvSpPr>
        <p:spPr>
          <a:xfrm>
            <a:off x="1190152" y="5071670"/>
            <a:ext cx="626370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Find Interpretable Clustering Approach</a:t>
            </a:r>
            <a:endParaRPr kumimoji="0" lang="en-ID"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68965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6EBF6C8-ADB9-6A4C-B1C1-6BF1145215B3}"/>
              </a:ext>
            </a:extLst>
          </p:cNvPr>
          <p:cNvCxnSpPr>
            <a:cxnSpLocks/>
          </p:cNvCxnSpPr>
          <p:nvPr/>
        </p:nvCxnSpPr>
        <p:spPr>
          <a:xfrm>
            <a:off x="532883" y="1748588"/>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460016-BCB8-3C45-82A2-2087FCEE9905}"/>
              </a:ext>
            </a:extLst>
          </p:cNvPr>
          <p:cNvSpPr txBox="1"/>
          <p:nvPr/>
        </p:nvSpPr>
        <p:spPr>
          <a:xfrm>
            <a:off x="461556" y="799454"/>
            <a:ext cx="1795309" cy="830997"/>
          </a:xfrm>
          <a:prstGeom prst="rect">
            <a:avLst/>
          </a:prstGeom>
          <a:noFill/>
        </p:spPr>
        <p:txBody>
          <a:bodyPr wrap="square" rtlCol="0">
            <a:spAutoFit/>
          </a:bodyPr>
          <a:lstStyle/>
          <a:p>
            <a:pPr algn="ctr"/>
            <a:r>
              <a:rPr lang="en-US" sz="1600" b="1" dirty="0">
                <a:ea typeface="Apple SD Gothic Neo" panose="02000300000000000000" pitchFamily="2" charset="-127"/>
              </a:rPr>
              <a:t>Try different clustering techniques</a:t>
            </a:r>
          </a:p>
        </p:txBody>
      </p:sp>
      <p:sp>
        <p:nvSpPr>
          <p:cNvPr id="12" name="TextBox 11">
            <a:extLst>
              <a:ext uri="{FF2B5EF4-FFF2-40B4-BE49-F238E27FC236}">
                <a16:creationId xmlns:a16="http://schemas.microsoft.com/office/drawing/2014/main" id="{9804C900-58B4-974C-B1D5-086E7F333804}"/>
              </a:ext>
            </a:extLst>
          </p:cNvPr>
          <p:cNvSpPr txBox="1"/>
          <p:nvPr/>
        </p:nvSpPr>
        <p:spPr>
          <a:xfrm>
            <a:off x="351885" y="1821268"/>
            <a:ext cx="2016627" cy="1169551"/>
          </a:xfrm>
          <a:prstGeom prst="rect">
            <a:avLst/>
          </a:prstGeom>
          <a:noFill/>
        </p:spPr>
        <p:txBody>
          <a:bodyPr wrap="square" rtlCol="0">
            <a:spAutoFit/>
          </a:bodyPr>
          <a:lstStyle/>
          <a:p>
            <a:pPr algn="ctr"/>
            <a:r>
              <a:rPr lang="en-US" sz="1400" dirty="0">
                <a:ea typeface="Apple SD Gothic Neo" panose="02000300000000000000" pitchFamily="2" charset="-127"/>
              </a:rPr>
              <a:t>K-Means, Spectral Clustering, Birch, Mini batch K-Means, Ward, GMM, Mean Shift, DBSCAN</a:t>
            </a:r>
          </a:p>
        </p:txBody>
      </p:sp>
      <p:sp>
        <p:nvSpPr>
          <p:cNvPr id="13" name="TextBox 12">
            <a:extLst>
              <a:ext uri="{FF2B5EF4-FFF2-40B4-BE49-F238E27FC236}">
                <a16:creationId xmlns:a16="http://schemas.microsoft.com/office/drawing/2014/main" id="{A214BC90-59FC-664A-AFCC-1FB8CF620471}"/>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Workflow</a:t>
            </a:r>
          </a:p>
        </p:txBody>
      </p:sp>
      <p:sp>
        <p:nvSpPr>
          <p:cNvPr id="14" name="Rectangle 13">
            <a:extLst>
              <a:ext uri="{FF2B5EF4-FFF2-40B4-BE49-F238E27FC236}">
                <a16:creationId xmlns:a16="http://schemas.microsoft.com/office/drawing/2014/main" id="{84717257-8612-0A43-B46B-CC3D7542D9A5}"/>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BF8186-58FA-9B47-97EC-8AC4EFE640AB}"/>
              </a:ext>
            </a:extLst>
          </p:cNvPr>
          <p:cNvCxnSpPr>
            <a:cxnSpLocks/>
          </p:cNvCxnSpPr>
          <p:nvPr/>
        </p:nvCxnSpPr>
        <p:spPr>
          <a:xfrm>
            <a:off x="3440206" y="1748588"/>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53693A-F3DA-DC4E-83D4-72BB2C1E5059}"/>
              </a:ext>
            </a:extLst>
          </p:cNvPr>
          <p:cNvSpPr txBox="1"/>
          <p:nvPr/>
        </p:nvSpPr>
        <p:spPr>
          <a:xfrm>
            <a:off x="3376416" y="1096014"/>
            <a:ext cx="1795309" cy="584775"/>
          </a:xfrm>
          <a:prstGeom prst="rect">
            <a:avLst/>
          </a:prstGeom>
          <a:noFill/>
        </p:spPr>
        <p:txBody>
          <a:bodyPr wrap="square" rtlCol="0">
            <a:spAutoFit/>
          </a:bodyPr>
          <a:lstStyle/>
          <a:p>
            <a:pPr algn="ctr"/>
            <a:r>
              <a:rPr lang="en-US" sz="1600" b="1" dirty="0">
                <a:ea typeface="Apple SD Gothic Neo" panose="02000300000000000000" pitchFamily="2" charset="-127"/>
              </a:rPr>
              <a:t>Evaluate on</a:t>
            </a:r>
          </a:p>
          <a:p>
            <a:pPr algn="ctr"/>
            <a:r>
              <a:rPr lang="en-US" sz="1600" b="1" dirty="0">
                <a:ea typeface="Apple SD Gothic Neo" panose="02000300000000000000" pitchFamily="2" charset="-127"/>
              </a:rPr>
              <a:t>Cluster results</a:t>
            </a:r>
          </a:p>
        </p:txBody>
      </p:sp>
      <p:sp>
        <p:nvSpPr>
          <p:cNvPr id="17" name="TextBox 16">
            <a:extLst>
              <a:ext uri="{FF2B5EF4-FFF2-40B4-BE49-F238E27FC236}">
                <a16:creationId xmlns:a16="http://schemas.microsoft.com/office/drawing/2014/main" id="{B15B3996-5E4C-1A49-B163-2CEFF0F076EB}"/>
              </a:ext>
            </a:extLst>
          </p:cNvPr>
          <p:cNvSpPr txBox="1"/>
          <p:nvPr/>
        </p:nvSpPr>
        <p:spPr>
          <a:xfrm>
            <a:off x="3148751" y="1821268"/>
            <a:ext cx="2250638" cy="1600438"/>
          </a:xfrm>
          <a:prstGeom prst="rect">
            <a:avLst/>
          </a:prstGeom>
          <a:noFill/>
        </p:spPr>
        <p:txBody>
          <a:bodyPr wrap="square" rtlCol="0">
            <a:spAutoFit/>
          </a:bodyPr>
          <a:lstStyle/>
          <a:p>
            <a:pPr algn="ctr"/>
            <a:r>
              <a:rPr lang="en-US" sz="1400" dirty="0">
                <a:ea typeface="Apple SD Gothic Neo" panose="02000300000000000000" pitchFamily="2" charset="-127"/>
              </a:rPr>
              <a:t>K-Means and Birch on</a:t>
            </a:r>
          </a:p>
          <a:p>
            <a:pPr algn="ctr"/>
            <a:r>
              <a:rPr lang="en-US" sz="1400" dirty="0">
                <a:ea typeface="Apple SD Gothic Neo" panose="02000300000000000000" pitchFamily="2" charset="-127"/>
              </a:rPr>
              <a:t>Number of cluster = 10</a:t>
            </a:r>
          </a:p>
          <a:p>
            <a:pPr algn="ctr"/>
            <a:r>
              <a:rPr lang="en-US" sz="1400" dirty="0">
                <a:ea typeface="Apple SD Gothic Neo" panose="02000300000000000000" pitchFamily="2" charset="-127"/>
              </a:rPr>
              <a:t>tend to cluster</a:t>
            </a:r>
          </a:p>
          <a:p>
            <a:pPr algn="ctr"/>
            <a:r>
              <a:rPr lang="en-US" sz="1400" dirty="0">
                <a:ea typeface="Apple SD Gothic Neo" panose="02000300000000000000" pitchFamily="2" charset="-127"/>
              </a:rPr>
              <a:t>Sydney - Haymarket </a:t>
            </a:r>
          </a:p>
          <a:p>
            <a:pPr algn="ctr"/>
            <a:r>
              <a:rPr lang="en-US" sz="1400" dirty="0">
                <a:ea typeface="Apple SD Gothic Neo" panose="02000300000000000000" pitchFamily="2" charset="-127"/>
              </a:rPr>
              <a:t>&amp; Melbourne</a:t>
            </a:r>
          </a:p>
          <a:p>
            <a:pPr algn="ctr"/>
            <a:r>
              <a:rPr lang="en-US" sz="1400" dirty="0">
                <a:ea typeface="Apple SD Gothic Neo" panose="02000300000000000000" pitchFamily="2" charset="-127"/>
              </a:rPr>
              <a:t>as one independent cluster,</a:t>
            </a:r>
          </a:p>
          <a:p>
            <a:pPr algn="ctr"/>
            <a:r>
              <a:rPr lang="en-US" sz="1400" dirty="0">
                <a:ea typeface="Apple SD Gothic Neo" panose="02000300000000000000" pitchFamily="2" charset="-127"/>
              </a:rPr>
              <a:t>hard to interpret the rest</a:t>
            </a:r>
          </a:p>
        </p:txBody>
      </p:sp>
      <p:cxnSp>
        <p:nvCxnSpPr>
          <p:cNvPr id="18" name="Straight Arrow Connector 17">
            <a:extLst>
              <a:ext uri="{FF2B5EF4-FFF2-40B4-BE49-F238E27FC236}">
                <a16:creationId xmlns:a16="http://schemas.microsoft.com/office/drawing/2014/main" id="{3D679196-D99D-9B4A-BEB2-38E6EE9401A0}"/>
              </a:ext>
            </a:extLst>
          </p:cNvPr>
          <p:cNvCxnSpPr>
            <a:cxnSpLocks/>
          </p:cNvCxnSpPr>
          <p:nvPr/>
        </p:nvCxnSpPr>
        <p:spPr>
          <a:xfrm>
            <a:off x="6347529" y="1748588"/>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8E05D4-8995-B34F-A027-7DB1CBC580C4}"/>
              </a:ext>
            </a:extLst>
          </p:cNvPr>
          <p:cNvSpPr txBox="1"/>
          <p:nvPr/>
        </p:nvSpPr>
        <p:spPr>
          <a:xfrm>
            <a:off x="6374136" y="1096014"/>
            <a:ext cx="1795309" cy="584775"/>
          </a:xfrm>
          <a:prstGeom prst="rect">
            <a:avLst/>
          </a:prstGeom>
          <a:noFill/>
        </p:spPr>
        <p:txBody>
          <a:bodyPr wrap="square" rtlCol="0">
            <a:spAutoFit/>
          </a:bodyPr>
          <a:lstStyle/>
          <a:p>
            <a:pPr algn="ctr"/>
            <a:r>
              <a:rPr lang="en-US" sz="1600" b="1" dirty="0">
                <a:ea typeface="Apple SD Gothic Neo" panose="02000300000000000000" pitchFamily="2" charset="-127"/>
              </a:rPr>
              <a:t>Try K-Means</a:t>
            </a:r>
          </a:p>
          <a:p>
            <a:pPr algn="ctr"/>
            <a:r>
              <a:rPr lang="en-US" sz="1600" b="1" dirty="0">
                <a:ea typeface="Apple SD Gothic Neo" panose="02000300000000000000" pitchFamily="2" charset="-127"/>
              </a:rPr>
              <a:t>on k =3,5,10</a:t>
            </a:r>
          </a:p>
        </p:txBody>
      </p:sp>
      <p:sp>
        <p:nvSpPr>
          <p:cNvPr id="20" name="TextBox 19">
            <a:extLst>
              <a:ext uri="{FF2B5EF4-FFF2-40B4-BE49-F238E27FC236}">
                <a16:creationId xmlns:a16="http://schemas.microsoft.com/office/drawing/2014/main" id="{3AFB93E1-1CA5-B84A-8BB5-1AB8C9F72297}"/>
              </a:ext>
            </a:extLst>
          </p:cNvPr>
          <p:cNvSpPr txBox="1"/>
          <p:nvPr/>
        </p:nvSpPr>
        <p:spPr>
          <a:xfrm>
            <a:off x="6146471" y="1821268"/>
            <a:ext cx="2250638" cy="1384995"/>
          </a:xfrm>
          <a:prstGeom prst="rect">
            <a:avLst/>
          </a:prstGeom>
          <a:noFill/>
        </p:spPr>
        <p:txBody>
          <a:bodyPr wrap="square" rtlCol="0">
            <a:spAutoFit/>
          </a:bodyPr>
          <a:lstStyle/>
          <a:p>
            <a:pPr algn="ctr"/>
            <a:r>
              <a:rPr lang="en-US" sz="1400" dirty="0">
                <a:ea typeface="Apple SD Gothic Neo" panose="02000300000000000000" pitchFamily="2" charset="-127"/>
              </a:rPr>
              <a:t>K = 10 has the lowest inertia with some overlapping data points</a:t>
            </a:r>
          </a:p>
          <a:p>
            <a:pPr algn="ctr"/>
            <a:r>
              <a:rPr lang="en-US" sz="1400" dirty="0">
                <a:ea typeface="Apple SD Gothic Neo" panose="02000300000000000000" pitchFamily="2" charset="-127"/>
              </a:rPr>
              <a:t>K = 3 has the highest inertia but seems perfectly cluster data without overlapping</a:t>
            </a:r>
          </a:p>
        </p:txBody>
      </p:sp>
      <p:cxnSp>
        <p:nvCxnSpPr>
          <p:cNvPr id="21" name="Straight Arrow Connector 20">
            <a:extLst>
              <a:ext uri="{FF2B5EF4-FFF2-40B4-BE49-F238E27FC236}">
                <a16:creationId xmlns:a16="http://schemas.microsoft.com/office/drawing/2014/main" id="{CFB108DC-1491-2B44-AEA7-26438BFE51F1}"/>
              </a:ext>
            </a:extLst>
          </p:cNvPr>
          <p:cNvCxnSpPr>
            <a:cxnSpLocks/>
          </p:cNvCxnSpPr>
          <p:nvPr/>
        </p:nvCxnSpPr>
        <p:spPr>
          <a:xfrm>
            <a:off x="9254852" y="1748588"/>
            <a:ext cx="2210316" cy="0"/>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19D28A5-F1A5-7D48-B8EB-D5381621514B}"/>
              </a:ext>
            </a:extLst>
          </p:cNvPr>
          <p:cNvSpPr txBox="1"/>
          <p:nvPr/>
        </p:nvSpPr>
        <p:spPr>
          <a:xfrm>
            <a:off x="9195248" y="629886"/>
            <a:ext cx="2199582" cy="1077218"/>
          </a:xfrm>
          <a:prstGeom prst="rect">
            <a:avLst/>
          </a:prstGeom>
          <a:noFill/>
        </p:spPr>
        <p:txBody>
          <a:bodyPr wrap="square" rtlCol="0">
            <a:spAutoFit/>
          </a:bodyPr>
          <a:lstStyle/>
          <a:p>
            <a:pPr algn="ctr"/>
            <a:r>
              <a:rPr lang="en-US" sz="1600" b="1" dirty="0">
                <a:ea typeface="Apple SD Gothic Neo" panose="02000300000000000000" pitchFamily="2" charset="-127"/>
              </a:rPr>
              <a:t>Feature </a:t>
            </a:r>
          </a:p>
          <a:p>
            <a:pPr algn="ctr"/>
            <a:r>
              <a:rPr lang="en-US" sz="1600" b="1" dirty="0">
                <a:ea typeface="Apple SD Gothic Neo" panose="02000300000000000000" pitchFamily="2" charset="-127"/>
              </a:rPr>
              <a:t>Transformation on different</a:t>
            </a:r>
          </a:p>
          <a:p>
            <a:pPr algn="ctr"/>
            <a:r>
              <a:rPr lang="en-US" sz="1600" b="1" dirty="0">
                <a:ea typeface="Apple SD Gothic Neo" panose="02000300000000000000" pitchFamily="2" charset="-127"/>
              </a:rPr>
              <a:t> aggregation level</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E2776A7-B65D-F145-82A0-784119B87989}"/>
                  </a:ext>
                </a:extLst>
              </p:cNvPr>
              <p:cNvSpPr txBox="1"/>
              <p:nvPr/>
            </p:nvSpPr>
            <p:spPr>
              <a:xfrm>
                <a:off x="9195248" y="1866726"/>
                <a:ext cx="2098239" cy="1600438"/>
              </a:xfrm>
              <a:prstGeom prst="rect">
                <a:avLst/>
              </a:prstGeom>
              <a:noFill/>
            </p:spPr>
            <p:txBody>
              <a:bodyPr wrap="square" rtlCol="0">
                <a:spAutoFit/>
              </a:bodyPr>
              <a:lstStyle/>
              <a:p>
                <a:pPr algn="ctr"/>
                <a:r>
                  <a:rPr lang="en-US" sz="1400" dirty="0">
                    <a:ea typeface="Apple SD Gothic Neo" panose="02000300000000000000" pitchFamily="2" charset="-127"/>
                  </a:rPr>
                  <a:t>Into categorical data </a:t>
                </a:r>
              </a:p>
              <a:p>
                <a:pPr algn="ctr"/>
                <a:r>
                  <a:rPr lang="en-US" sz="1400" dirty="0">
                    <a:ea typeface="Apple SD Gothic Neo" panose="02000300000000000000" pitchFamily="2" charset="-127"/>
                  </a:rPr>
                  <a:t>from normalized features</a:t>
                </a:r>
              </a:p>
              <a:p>
                <a:r>
                  <a:rPr lang="en-AU" sz="1400" dirty="0"/>
                  <a:t>Low 	: </a:t>
                </a:r>
                <a14:m>
                  <m:oMath xmlns:m="http://schemas.openxmlformats.org/officeDocument/2006/math">
                    <m:r>
                      <a:rPr lang="en-AU" sz="1400" b="0" i="0" smtClean="0">
                        <a:latin typeface="Cambria Math" panose="02040503050406030204" pitchFamily="18" charset="0"/>
                      </a:rPr>
                      <m:t>&lt; </m:t>
                    </m:r>
                    <m:r>
                      <a:rPr lang="en-AU" sz="1400" i="1"/>
                      <m:t>𝜇</m:t>
                    </m:r>
                    <m:r>
                      <a:rPr lang="en-AU" sz="1400" b="0" i="1" smtClean="0">
                        <a:latin typeface="Cambria Math" panose="02040503050406030204" pitchFamily="18" charset="0"/>
                      </a:rPr>
                      <m:t>− </m:t>
                    </m:r>
                    <m:r>
                      <a:rPr lang="en-AU" sz="1400" i="1"/>
                      <m:t>𝜎</m:t>
                    </m:r>
                  </m:oMath>
                </a14:m>
                <a:r>
                  <a:rPr lang="en-AU" sz="1400" dirty="0"/>
                  <a:t> </a:t>
                </a:r>
                <a:endParaRPr lang="en-US" sz="1400" dirty="0">
                  <a:ea typeface="Apple SD Gothic Neo" panose="02000300000000000000" pitchFamily="2" charset="-127"/>
                </a:endParaRPr>
              </a:p>
              <a:p>
                <a:r>
                  <a:rPr lang="en-AU" sz="1400" dirty="0"/>
                  <a:t>Medium 	: </a:t>
                </a:r>
                <a14:m>
                  <m:oMath xmlns:m="http://schemas.openxmlformats.org/officeDocument/2006/math">
                    <m:r>
                      <a:rPr lang="en-AU" sz="1400" i="1"/>
                      <m:t>𝜇</m:t>
                    </m:r>
                    <m:r>
                      <a:rPr lang="en-AU" sz="1400" i="1"/>
                      <m:t>±</m:t>
                    </m:r>
                    <m:r>
                      <a:rPr lang="en-AU" sz="1400" i="1"/>
                      <m:t>𝜎</m:t>
                    </m:r>
                  </m:oMath>
                </a14:m>
                <a:r>
                  <a:rPr lang="en-AU" sz="1400" dirty="0"/>
                  <a:t> </a:t>
                </a:r>
              </a:p>
              <a:p>
                <a:r>
                  <a:rPr lang="en-AU" sz="1400" dirty="0"/>
                  <a:t>High 	: </a:t>
                </a:r>
                <a14:m>
                  <m:oMath xmlns:m="http://schemas.openxmlformats.org/officeDocument/2006/math">
                    <m:r>
                      <a:rPr lang="en-AU" sz="1400" b="0" i="0" smtClean="0">
                        <a:latin typeface="Cambria Math" panose="02040503050406030204" pitchFamily="18" charset="0"/>
                      </a:rPr>
                      <m:t>&gt; </m:t>
                    </m:r>
                    <m:r>
                      <a:rPr lang="en-AU" sz="1400" i="1"/>
                      <m:t>𝜇</m:t>
                    </m:r>
                    <m:r>
                      <a:rPr lang="en-AU" sz="1400" b="0" i="1" smtClean="0">
                        <a:latin typeface="Cambria Math" panose="02040503050406030204" pitchFamily="18" charset="0"/>
                      </a:rPr>
                      <m:t>+</m:t>
                    </m:r>
                    <m:r>
                      <a:rPr lang="en-AU" sz="1400" i="1"/>
                      <m:t>𝜎</m:t>
                    </m:r>
                  </m:oMath>
                </a14:m>
                <a:r>
                  <a:rPr lang="en-AU" sz="1400" dirty="0"/>
                  <a:t> </a:t>
                </a:r>
                <a:endParaRPr lang="en-US" sz="1400" dirty="0">
                  <a:ea typeface="Apple SD Gothic Neo" panose="02000300000000000000" pitchFamily="2" charset="-127"/>
                </a:endParaRPr>
              </a:p>
              <a:p>
                <a:r>
                  <a:rPr lang="en-US" sz="1400" dirty="0">
                    <a:ea typeface="Apple SD Gothic Neo" panose="02000300000000000000" pitchFamily="2" charset="-127"/>
                  </a:rPr>
                  <a:t>Aggregated by: </a:t>
                </a:r>
              </a:p>
              <a:p>
                <a:r>
                  <a:rPr lang="en-US" sz="1400" dirty="0">
                    <a:ea typeface="Apple SD Gothic Neo" panose="02000300000000000000" pitchFamily="2" charset="-127"/>
                  </a:rPr>
                  <a:t>Australia, State, </a:t>
                </a:r>
                <a:r>
                  <a:rPr lang="en-US" sz="1100" dirty="0">
                    <a:ea typeface="Apple SD Gothic Neo" panose="02000300000000000000" pitchFamily="2" charset="-127"/>
                  </a:rPr>
                  <a:t>SA4 </a:t>
                </a:r>
              </a:p>
            </p:txBody>
          </p:sp>
        </mc:Choice>
        <mc:Fallback>
          <p:sp>
            <p:nvSpPr>
              <p:cNvPr id="23" name="TextBox 22">
                <a:extLst>
                  <a:ext uri="{FF2B5EF4-FFF2-40B4-BE49-F238E27FC236}">
                    <a16:creationId xmlns:a16="http://schemas.microsoft.com/office/drawing/2014/main" id="{2E2776A7-B65D-F145-82A0-784119B87989}"/>
                  </a:ext>
                </a:extLst>
              </p:cNvPr>
              <p:cNvSpPr txBox="1">
                <a:spLocks noRot="1" noChangeAspect="1" noMove="1" noResize="1" noEditPoints="1" noAdjustHandles="1" noChangeArrowheads="1" noChangeShapeType="1" noTextEdit="1"/>
              </p:cNvSpPr>
              <p:nvPr/>
            </p:nvSpPr>
            <p:spPr>
              <a:xfrm>
                <a:off x="9195248" y="1866726"/>
                <a:ext cx="2098239" cy="1600438"/>
              </a:xfrm>
              <a:prstGeom prst="rect">
                <a:avLst/>
              </a:prstGeom>
              <a:blipFill>
                <a:blip r:embed="rId2"/>
                <a:stretch>
                  <a:fillRect l="-602" t="-787" b="-315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ACB3948D-45BC-BF4A-B2F2-6E46AF79CA1F}"/>
              </a:ext>
            </a:extLst>
          </p:cNvPr>
          <p:cNvCxnSpPr>
            <a:cxnSpLocks/>
          </p:cNvCxnSpPr>
          <p:nvPr/>
        </p:nvCxnSpPr>
        <p:spPr>
          <a:xfrm>
            <a:off x="474267" y="3603421"/>
            <a:ext cx="10932286" cy="0"/>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89C7676-1CCB-4544-9D87-D7225390DF5F}"/>
              </a:ext>
            </a:extLst>
          </p:cNvPr>
          <p:cNvCxnSpPr>
            <a:cxnSpLocks/>
          </p:cNvCxnSpPr>
          <p:nvPr/>
        </p:nvCxnSpPr>
        <p:spPr>
          <a:xfrm rot="5400000">
            <a:off x="10497176" y="2729212"/>
            <a:ext cx="1795309" cy="0"/>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C203C6-09E0-AC44-A230-9187ACEA73FF}"/>
              </a:ext>
            </a:extLst>
          </p:cNvPr>
          <p:cNvCxnSpPr>
            <a:cxnSpLocks/>
          </p:cNvCxnSpPr>
          <p:nvPr/>
        </p:nvCxnSpPr>
        <p:spPr>
          <a:xfrm>
            <a:off x="485990" y="3579975"/>
            <a:ext cx="0" cy="1050599"/>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30B05A-C6A2-4D4D-8B3C-99FA66EC5822}"/>
              </a:ext>
            </a:extLst>
          </p:cNvPr>
          <p:cNvCxnSpPr>
            <a:cxnSpLocks/>
          </p:cNvCxnSpPr>
          <p:nvPr/>
        </p:nvCxnSpPr>
        <p:spPr>
          <a:xfrm>
            <a:off x="526954" y="4630574"/>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8DEEAE0-323E-D44C-9932-41AD24961916}"/>
              </a:ext>
            </a:extLst>
          </p:cNvPr>
          <p:cNvSpPr txBox="1"/>
          <p:nvPr/>
        </p:nvSpPr>
        <p:spPr>
          <a:xfrm>
            <a:off x="461555" y="3802721"/>
            <a:ext cx="2146896" cy="830997"/>
          </a:xfrm>
          <a:prstGeom prst="rect">
            <a:avLst/>
          </a:prstGeom>
          <a:noFill/>
        </p:spPr>
        <p:txBody>
          <a:bodyPr wrap="square" rtlCol="0">
            <a:spAutoFit/>
          </a:bodyPr>
          <a:lstStyle/>
          <a:p>
            <a:pPr algn="ctr"/>
            <a:r>
              <a:rPr lang="en-US" sz="1600" b="1" dirty="0">
                <a:ea typeface="Apple SD Gothic Neo" panose="02000300000000000000" pitchFamily="2" charset="-127"/>
              </a:rPr>
              <a:t>Try K-Modes</a:t>
            </a:r>
          </a:p>
          <a:p>
            <a:pPr algn="ctr"/>
            <a:r>
              <a:rPr lang="en-US" sz="1600" b="1" dirty="0">
                <a:ea typeface="Apple SD Gothic Neo" panose="02000300000000000000" pitchFamily="2" charset="-127"/>
              </a:rPr>
              <a:t>with k =3,5,10</a:t>
            </a:r>
          </a:p>
          <a:p>
            <a:pPr algn="ctr"/>
            <a:r>
              <a:rPr lang="en-US" sz="1600" b="1" dirty="0">
                <a:ea typeface="Apple SD Gothic Neo" panose="02000300000000000000" pitchFamily="2" charset="-127"/>
              </a:rPr>
              <a:t>for each level</a:t>
            </a:r>
          </a:p>
        </p:txBody>
      </p:sp>
      <p:sp>
        <p:nvSpPr>
          <p:cNvPr id="36" name="TextBox 35">
            <a:extLst>
              <a:ext uri="{FF2B5EF4-FFF2-40B4-BE49-F238E27FC236}">
                <a16:creationId xmlns:a16="http://schemas.microsoft.com/office/drawing/2014/main" id="{9EE1AFF7-56FB-364E-AB2A-ED3B0674DFB3}"/>
              </a:ext>
            </a:extLst>
          </p:cNvPr>
          <p:cNvSpPr txBox="1"/>
          <p:nvPr/>
        </p:nvSpPr>
        <p:spPr>
          <a:xfrm>
            <a:off x="438977" y="4703254"/>
            <a:ext cx="2250638" cy="1384995"/>
          </a:xfrm>
          <a:prstGeom prst="rect">
            <a:avLst/>
          </a:prstGeom>
          <a:noFill/>
        </p:spPr>
        <p:txBody>
          <a:bodyPr wrap="square" rtlCol="0">
            <a:spAutoFit/>
          </a:bodyPr>
          <a:lstStyle/>
          <a:p>
            <a:pPr algn="ctr"/>
            <a:r>
              <a:rPr lang="en-US" sz="1400" dirty="0">
                <a:ea typeface="Apple SD Gothic Neo" panose="02000300000000000000" pitchFamily="2" charset="-127"/>
              </a:rPr>
              <a:t>K = 10 has the lowest inertia with some overlapping data points</a:t>
            </a:r>
          </a:p>
          <a:p>
            <a:pPr algn="ctr"/>
            <a:r>
              <a:rPr lang="en-US" sz="1400" dirty="0">
                <a:ea typeface="Apple SD Gothic Neo" panose="02000300000000000000" pitchFamily="2" charset="-127"/>
              </a:rPr>
              <a:t>K = 3 has the highest inertia but seems perfectly cluster data without overlapping</a:t>
            </a:r>
          </a:p>
        </p:txBody>
      </p:sp>
      <p:cxnSp>
        <p:nvCxnSpPr>
          <p:cNvPr id="38" name="Straight Arrow Connector 37">
            <a:extLst>
              <a:ext uri="{FF2B5EF4-FFF2-40B4-BE49-F238E27FC236}">
                <a16:creationId xmlns:a16="http://schemas.microsoft.com/office/drawing/2014/main" id="{25D1ACB1-044D-1740-9481-A2507223285B}"/>
              </a:ext>
            </a:extLst>
          </p:cNvPr>
          <p:cNvCxnSpPr>
            <a:cxnSpLocks/>
          </p:cNvCxnSpPr>
          <p:nvPr/>
        </p:nvCxnSpPr>
        <p:spPr>
          <a:xfrm>
            <a:off x="3399334" y="4631109"/>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AE80F7E-48A8-894C-AEF9-268E4054D335}"/>
              </a:ext>
            </a:extLst>
          </p:cNvPr>
          <p:cNvSpPr txBox="1"/>
          <p:nvPr/>
        </p:nvSpPr>
        <p:spPr>
          <a:xfrm>
            <a:off x="3262585" y="3803256"/>
            <a:ext cx="2022969" cy="830997"/>
          </a:xfrm>
          <a:prstGeom prst="rect">
            <a:avLst/>
          </a:prstGeom>
          <a:noFill/>
        </p:spPr>
        <p:txBody>
          <a:bodyPr wrap="square" rtlCol="0">
            <a:spAutoFit/>
          </a:bodyPr>
          <a:lstStyle/>
          <a:p>
            <a:pPr algn="ctr"/>
            <a:r>
              <a:rPr lang="en-US" sz="1600" b="1" dirty="0">
                <a:ea typeface="Apple SD Gothic Neo" panose="02000300000000000000" pitchFamily="2" charset="-127"/>
              </a:rPr>
              <a:t>Jaccard similarity and intersection </a:t>
            </a:r>
          </a:p>
          <a:p>
            <a:pPr algn="ctr"/>
            <a:r>
              <a:rPr lang="en-US" sz="1600" b="1" dirty="0">
                <a:ea typeface="Apple SD Gothic Neo" panose="02000300000000000000" pitchFamily="2" charset="-127"/>
              </a:rPr>
              <a:t>for all results</a:t>
            </a:r>
          </a:p>
        </p:txBody>
      </p:sp>
      <p:sp>
        <p:nvSpPr>
          <p:cNvPr id="40" name="TextBox 39">
            <a:extLst>
              <a:ext uri="{FF2B5EF4-FFF2-40B4-BE49-F238E27FC236}">
                <a16:creationId xmlns:a16="http://schemas.microsoft.com/office/drawing/2014/main" id="{EF92C422-0708-A746-8C1D-6C15B66A92A7}"/>
              </a:ext>
            </a:extLst>
          </p:cNvPr>
          <p:cNvSpPr txBox="1"/>
          <p:nvPr/>
        </p:nvSpPr>
        <p:spPr>
          <a:xfrm>
            <a:off x="3107879" y="4703789"/>
            <a:ext cx="2250638" cy="1815882"/>
          </a:xfrm>
          <a:prstGeom prst="rect">
            <a:avLst/>
          </a:prstGeom>
          <a:noFill/>
        </p:spPr>
        <p:txBody>
          <a:bodyPr wrap="square" rtlCol="0">
            <a:spAutoFit/>
          </a:bodyPr>
          <a:lstStyle/>
          <a:p>
            <a:pPr algn="ctr"/>
            <a:r>
              <a:rPr lang="en-US" sz="1400" dirty="0">
                <a:ea typeface="Apple SD Gothic Neo" panose="02000300000000000000" pitchFamily="2" charset="-127"/>
              </a:rPr>
              <a:t>K-Modes k=3 Australia has the highest average 0.36</a:t>
            </a:r>
          </a:p>
          <a:p>
            <a:pPr algn="ctr"/>
            <a:r>
              <a:rPr lang="en-US" sz="1400" dirty="0">
                <a:ea typeface="Apple SD Gothic Neo" panose="02000300000000000000" pitchFamily="2" charset="-127"/>
              </a:rPr>
              <a:t>Similarity between K-Modes k=3 and k=10 Australia is the highest 0.83</a:t>
            </a:r>
          </a:p>
          <a:p>
            <a:pPr algn="ctr"/>
            <a:r>
              <a:rPr lang="en-US" sz="1400" dirty="0">
                <a:ea typeface="Apple SD Gothic Neo" panose="02000300000000000000" pitchFamily="2" charset="-127"/>
              </a:rPr>
              <a:t>Intersection between seven top highest on Melbourne cluster returns 16 areas</a:t>
            </a:r>
          </a:p>
        </p:txBody>
      </p:sp>
      <p:cxnSp>
        <p:nvCxnSpPr>
          <p:cNvPr id="41" name="Straight Arrow Connector 40">
            <a:extLst>
              <a:ext uri="{FF2B5EF4-FFF2-40B4-BE49-F238E27FC236}">
                <a16:creationId xmlns:a16="http://schemas.microsoft.com/office/drawing/2014/main" id="{448C9B24-5227-4044-840C-D555003153E2}"/>
              </a:ext>
            </a:extLst>
          </p:cNvPr>
          <p:cNvCxnSpPr>
            <a:cxnSpLocks/>
          </p:cNvCxnSpPr>
          <p:nvPr/>
        </p:nvCxnSpPr>
        <p:spPr>
          <a:xfrm>
            <a:off x="6387455" y="4631109"/>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3B4BE67-B6E8-2540-8709-D7DB699E1695}"/>
              </a:ext>
            </a:extLst>
          </p:cNvPr>
          <p:cNvSpPr txBox="1"/>
          <p:nvPr/>
        </p:nvSpPr>
        <p:spPr>
          <a:xfrm>
            <a:off x="5814554" y="3803256"/>
            <a:ext cx="2813529" cy="830997"/>
          </a:xfrm>
          <a:prstGeom prst="rect">
            <a:avLst/>
          </a:prstGeom>
          <a:noFill/>
        </p:spPr>
        <p:txBody>
          <a:bodyPr wrap="square" rtlCol="0">
            <a:spAutoFit/>
          </a:bodyPr>
          <a:lstStyle/>
          <a:p>
            <a:pPr algn="ctr"/>
            <a:r>
              <a:rPr lang="en-US" sz="1600" b="1" dirty="0">
                <a:ea typeface="Apple SD Gothic Neo" panose="02000300000000000000" pitchFamily="2" charset="-127"/>
              </a:rPr>
              <a:t>Gaussian Bayesian Classification by label </a:t>
            </a:r>
          </a:p>
          <a:p>
            <a:pPr algn="ctr"/>
            <a:r>
              <a:rPr lang="en-US" sz="1600" b="1" dirty="0">
                <a:ea typeface="Apple SD Gothic Neo" panose="02000300000000000000" pitchFamily="2" charset="-127"/>
              </a:rPr>
              <a:t>the 16 areas as 1 cluster</a:t>
            </a:r>
          </a:p>
        </p:txBody>
      </p:sp>
      <p:sp>
        <p:nvSpPr>
          <p:cNvPr id="43" name="TextBox 42">
            <a:extLst>
              <a:ext uri="{FF2B5EF4-FFF2-40B4-BE49-F238E27FC236}">
                <a16:creationId xmlns:a16="http://schemas.microsoft.com/office/drawing/2014/main" id="{EDBF981B-CA6E-7F4A-BA03-05DCEB10E6A3}"/>
              </a:ext>
            </a:extLst>
          </p:cNvPr>
          <p:cNvSpPr txBox="1"/>
          <p:nvPr/>
        </p:nvSpPr>
        <p:spPr>
          <a:xfrm>
            <a:off x="6096000" y="4703789"/>
            <a:ext cx="2250638" cy="954107"/>
          </a:xfrm>
          <a:prstGeom prst="rect">
            <a:avLst/>
          </a:prstGeom>
          <a:noFill/>
        </p:spPr>
        <p:txBody>
          <a:bodyPr wrap="square" rtlCol="0">
            <a:spAutoFit/>
          </a:bodyPr>
          <a:lstStyle/>
          <a:p>
            <a:pPr algn="ctr"/>
            <a:r>
              <a:rPr lang="en-US" sz="1400" dirty="0">
                <a:ea typeface="Apple SD Gothic Neo" panose="02000300000000000000" pitchFamily="2" charset="-127"/>
              </a:rPr>
              <a:t>Returns perfect recall</a:t>
            </a:r>
          </a:p>
          <a:p>
            <a:pPr algn="ctr"/>
            <a:r>
              <a:rPr lang="en-US" sz="1400" dirty="0">
                <a:ea typeface="Apple SD Gothic Neo" panose="02000300000000000000" pitchFamily="2" charset="-127"/>
              </a:rPr>
              <a:t>And 0.93 accuracy</a:t>
            </a:r>
          </a:p>
          <a:p>
            <a:pPr algn="ctr"/>
            <a:r>
              <a:rPr lang="en-US" sz="1400" dirty="0">
                <a:ea typeface="Apple SD Gothic Neo" panose="02000300000000000000" pitchFamily="2" charset="-127"/>
              </a:rPr>
              <a:t>Prediction returns 154 areas including the 16 areas</a:t>
            </a:r>
          </a:p>
        </p:txBody>
      </p:sp>
      <p:cxnSp>
        <p:nvCxnSpPr>
          <p:cNvPr id="44" name="Straight Arrow Connector 43">
            <a:extLst>
              <a:ext uri="{FF2B5EF4-FFF2-40B4-BE49-F238E27FC236}">
                <a16:creationId xmlns:a16="http://schemas.microsoft.com/office/drawing/2014/main" id="{FDFEEE1F-5CA8-7C48-8105-B823233B1AEF}"/>
              </a:ext>
            </a:extLst>
          </p:cNvPr>
          <p:cNvCxnSpPr>
            <a:cxnSpLocks/>
          </p:cNvCxnSpPr>
          <p:nvPr/>
        </p:nvCxnSpPr>
        <p:spPr>
          <a:xfrm>
            <a:off x="9546307" y="4646475"/>
            <a:ext cx="1795309" cy="0"/>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23264C-5EC9-2842-A7D4-C68697CC9189}"/>
              </a:ext>
            </a:extLst>
          </p:cNvPr>
          <p:cNvSpPr txBox="1"/>
          <p:nvPr/>
        </p:nvSpPr>
        <p:spPr>
          <a:xfrm>
            <a:off x="9409558" y="3818622"/>
            <a:ext cx="2022969" cy="830997"/>
          </a:xfrm>
          <a:prstGeom prst="rect">
            <a:avLst/>
          </a:prstGeom>
          <a:noFill/>
        </p:spPr>
        <p:txBody>
          <a:bodyPr wrap="square" rtlCol="0">
            <a:spAutoFit/>
          </a:bodyPr>
          <a:lstStyle/>
          <a:p>
            <a:pPr algn="ctr"/>
            <a:r>
              <a:rPr lang="en-US" sz="1600" b="1" dirty="0">
                <a:ea typeface="Apple SD Gothic Neo" panose="02000300000000000000" pitchFamily="2" charset="-127"/>
              </a:rPr>
              <a:t>Final Evaluation</a:t>
            </a:r>
          </a:p>
          <a:p>
            <a:pPr algn="ctr"/>
            <a:r>
              <a:rPr lang="en-US" sz="1600" b="1" dirty="0">
                <a:ea typeface="Apple SD Gothic Neo" panose="02000300000000000000" pitchFamily="2" charset="-127"/>
              </a:rPr>
              <a:t>Intersection and cluster performance</a:t>
            </a:r>
          </a:p>
        </p:txBody>
      </p:sp>
      <p:sp>
        <p:nvSpPr>
          <p:cNvPr id="46" name="TextBox 45">
            <a:extLst>
              <a:ext uri="{FF2B5EF4-FFF2-40B4-BE49-F238E27FC236}">
                <a16:creationId xmlns:a16="http://schemas.microsoft.com/office/drawing/2014/main" id="{581B34CC-A331-C441-AFAE-C887AAFD8273}"/>
              </a:ext>
            </a:extLst>
          </p:cNvPr>
          <p:cNvSpPr txBox="1"/>
          <p:nvPr/>
        </p:nvSpPr>
        <p:spPr>
          <a:xfrm>
            <a:off x="8953553" y="4719155"/>
            <a:ext cx="2980815" cy="2246769"/>
          </a:xfrm>
          <a:prstGeom prst="rect">
            <a:avLst/>
          </a:prstGeom>
          <a:noFill/>
        </p:spPr>
        <p:txBody>
          <a:bodyPr wrap="square" rtlCol="0">
            <a:spAutoFit/>
          </a:bodyPr>
          <a:lstStyle/>
          <a:p>
            <a:pPr algn="ctr"/>
            <a:r>
              <a:rPr lang="en-US" sz="1400" dirty="0">
                <a:ea typeface="Apple SD Gothic Neo" panose="02000300000000000000" pitchFamily="2" charset="-127"/>
              </a:rPr>
              <a:t>Intersect the 154 clusters with all methods for Melbourne cluster returns K-Modes k=3 and k=10 Australia have the highest</a:t>
            </a:r>
          </a:p>
          <a:p>
            <a:pPr algn="ctr"/>
            <a:r>
              <a:rPr lang="en-US" sz="1400" dirty="0">
                <a:ea typeface="Apple SD Gothic Neo" panose="02000300000000000000" pitchFamily="2" charset="-127"/>
              </a:rPr>
              <a:t> intersection &gt; 80%</a:t>
            </a:r>
          </a:p>
          <a:p>
            <a:pPr algn="ctr"/>
            <a:r>
              <a:rPr lang="en-US" sz="1400" dirty="0">
                <a:ea typeface="Apple SD Gothic Neo" panose="02000300000000000000" pitchFamily="2" charset="-127"/>
              </a:rPr>
              <a:t>The matching categorial features and the cluster centroids return </a:t>
            </a:r>
          </a:p>
          <a:p>
            <a:pPr algn="ctr"/>
            <a:r>
              <a:rPr lang="en-US" sz="1400" b="1" dirty="0">
                <a:ea typeface="Apple SD Gothic Neo" panose="02000300000000000000" pitchFamily="2" charset="-127"/>
              </a:rPr>
              <a:t>K-Modes k=10 as the best</a:t>
            </a:r>
          </a:p>
          <a:p>
            <a:pPr algn="ctr"/>
            <a:r>
              <a:rPr lang="en-US" sz="1400" dirty="0">
                <a:ea typeface="Apple SD Gothic Neo" panose="02000300000000000000" pitchFamily="2" charset="-127"/>
              </a:rPr>
              <a:t>With average matching score 85.7%</a:t>
            </a:r>
          </a:p>
          <a:p>
            <a:pPr algn="ctr"/>
            <a:endParaRPr lang="en-US" sz="1400" dirty="0">
              <a:ea typeface="Apple SD Gothic Neo" panose="02000300000000000000" pitchFamily="2" charset="-127"/>
            </a:endParaRPr>
          </a:p>
        </p:txBody>
      </p:sp>
    </p:spTree>
    <p:extLst>
      <p:ext uri="{BB962C8B-B14F-4D97-AF65-F5344CB8AC3E}">
        <p14:creationId xmlns:p14="http://schemas.microsoft.com/office/powerpoint/2010/main" val="278301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82587A-EC3C-E345-B7B3-F9739AC6817A}"/>
              </a:ext>
            </a:extLst>
          </p:cNvPr>
          <p:cNvPicPr>
            <a:picLocks noChangeAspect="1"/>
          </p:cNvPicPr>
          <p:nvPr/>
        </p:nvPicPr>
        <p:blipFill rotWithShape="1">
          <a:blip r:embed="rId2"/>
          <a:srcRect l="-598" t="7491" r="-598" b="1124"/>
          <a:stretch/>
        </p:blipFill>
        <p:spPr>
          <a:xfrm>
            <a:off x="-1907494" y="-1"/>
            <a:ext cx="12126027" cy="6844093"/>
          </a:xfrm>
          <a:prstGeom prst="rect">
            <a:avLst/>
          </a:prstGeom>
        </p:spPr>
      </p:pic>
      <p:sp>
        <p:nvSpPr>
          <p:cNvPr id="24" name="テキスト プレースホルダー 23"/>
          <p:cNvSpPr>
            <a:spLocks noGrp="1"/>
          </p:cNvSpPr>
          <p:nvPr>
            <p:ph type="body" sz="quarter" idx="11"/>
          </p:nvPr>
        </p:nvSpPr>
        <p:spPr>
          <a:xfrm flipH="1">
            <a:off x="1072940" y="0"/>
            <a:ext cx="5738479" cy="6858000"/>
          </a:xfrm>
          <a:solidFill>
            <a:schemeClr val="bg1">
              <a:lumMod val="75000"/>
              <a:alpha val="40000"/>
            </a:schemeClr>
          </a:solidFill>
        </p:spPr>
        <p:txBody>
          <a:bodyPr/>
          <a:lstStyle/>
          <a:p>
            <a:endParaRPr kumimoji="1" lang="ja-JP" altLang="en-US" dirty="0"/>
          </a:p>
        </p:txBody>
      </p:sp>
      <p:sp>
        <p:nvSpPr>
          <p:cNvPr id="25" name="テキスト プレースホルダー 24"/>
          <p:cNvSpPr>
            <a:spLocks noGrp="1"/>
          </p:cNvSpPr>
          <p:nvPr>
            <p:ph type="body" sz="quarter" idx="13"/>
          </p:nvPr>
        </p:nvSpPr>
        <p:spPr>
          <a:xfrm flipH="1">
            <a:off x="8992134" y="-27657"/>
            <a:ext cx="5738479" cy="6858000"/>
          </a:xfrm>
          <a:solidFill>
            <a:schemeClr val="bg1">
              <a:lumMod val="75000"/>
              <a:alpha val="40000"/>
            </a:schemeClr>
          </a:solidFill>
        </p:spPr>
        <p:txBody>
          <a:bodyPr/>
          <a:lstStyle/>
          <a:p>
            <a:endParaRPr kumimoji="1" lang="ja-JP" altLang="en-US" dirty="0"/>
          </a:p>
        </p:txBody>
      </p:sp>
      <p:sp>
        <p:nvSpPr>
          <p:cNvPr id="27" name="テキスト プレースホルダー 26"/>
          <p:cNvSpPr>
            <a:spLocks noGrp="1"/>
          </p:cNvSpPr>
          <p:nvPr>
            <p:ph type="body" sz="quarter" idx="15"/>
          </p:nvPr>
        </p:nvSpPr>
        <p:spPr>
          <a:xfrm flipH="1">
            <a:off x="-3127798" y="0"/>
            <a:ext cx="9277247" cy="6858000"/>
          </a:xfrm>
          <a:solidFill>
            <a:schemeClr val="tx2">
              <a:lumMod val="50000"/>
            </a:schemeClr>
          </a:solidFill>
        </p:spPr>
        <p:txBody>
          <a:bodyPr/>
          <a:lstStyle/>
          <a:p>
            <a:pPr marL="0" indent="0">
              <a:buNone/>
            </a:pPr>
            <a:endParaRPr kumimoji="1" lang="ja-JP" altLang="en-US" dirty="0"/>
          </a:p>
        </p:txBody>
      </p:sp>
      <p:sp>
        <p:nvSpPr>
          <p:cNvPr id="28" name="テキスト プレースホルダー 27"/>
          <p:cNvSpPr>
            <a:spLocks noGrp="1"/>
          </p:cNvSpPr>
          <p:nvPr>
            <p:ph type="body" sz="quarter" idx="16"/>
          </p:nvPr>
        </p:nvSpPr>
        <p:spPr>
          <a:xfrm flipH="1">
            <a:off x="9728929" y="-13907"/>
            <a:ext cx="9277247" cy="6858000"/>
          </a:xfrm>
          <a:solidFill>
            <a:schemeClr val="tx2">
              <a:lumMod val="50000"/>
            </a:schemeClr>
          </a:solidFill>
        </p:spPr>
        <p:txBody>
          <a:bodyPr/>
          <a:lstStyle/>
          <a:p>
            <a:pPr marL="0" indent="0">
              <a:buNone/>
            </a:pPr>
            <a:endParaRPr kumimoji="1" lang="ja-JP" altLang="en-US" dirty="0"/>
          </a:p>
        </p:txBody>
      </p:sp>
      <p:sp>
        <p:nvSpPr>
          <p:cNvPr id="32" name="テキスト プレースホルダー 31"/>
          <p:cNvSpPr>
            <a:spLocks noGrp="1"/>
          </p:cNvSpPr>
          <p:nvPr>
            <p:ph type="body" sz="quarter" idx="43"/>
          </p:nvPr>
        </p:nvSpPr>
        <p:spPr>
          <a:xfrm rot="4250327">
            <a:off x="8524075" y="2225489"/>
            <a:ext cx="7132647" cy="2679933"/>
          </a:xfrm>
        </p:spPr>
        <p:txBody>
          <a:bodyPr/>
          <a:lstStyle/>
          <a:p>
            <a:r>
              <a:rPr kumimoji="1" lang="en-AU" altLang="ja-JP" sz="8000" dirty="0"/>
              <a:t>Features</a:t>
            </a:r>
            <a:endParaRPr kumimoji="1" lang="ja-JP" altLang="en-US" sz="8000" dirty="0"/>
          </a:p>
        </p:txBody>
      </p:sp>
      <p:sp>
        <p:nvSpPr>
          <p:cNvPr id="2" name="TextBox 1">
            <a:extLst>
              <a:ext uri="{FF2B5EF4-FFF2-40B4-BE49-F238E27FC236}">
                <a16:creationId xmlns:a16="http://schemas.microsoft.com/office/drawing/2014/main" id="{B8A160C3-1B3A-3247-9362-0CD08196C7AB}"/>
              </a:ext>
            </a:extLst>
          </p:cNvPr>
          <p:cNvSpPr txBox="1"/>
          <p:nvPr/>
        </p:nvSpPr>
        <p:spPr>
          <a:xfrm>
            <a:off x="242257" y="226079"/>
            <a:ext cx="4353339" cy="6678751"/>
          </a:xfrm>
          <a:prstGeom prst="rect">
            <a:avLst/>
          </a:prstGeom>
          <a:noFill/>
        </p:spPr>
        <p:txBody>
          <a:bodyPr wrap="square" rtlCol="0">
            <a:spAutoFit/>
          </a:bodyPr>
          <a:lstStyle/>
          <a:p>
            <a:r>
              <a:rPr lang="en-US" sz="1600" b="1" dirty="0">
                <a:solidFill>
                  <a:srgbClr val="FFC000"/>
                </a:solidFill>
                <a:latin typeface="Franklin Gothic Demi" panose="020B0603020102020204" pitchFamily="34" charset="0"/>
              </a:rPr>
              <a:t>Recommendation</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User defined</a:t>
            </a:r>
          </a:p>
          <a:p>
            <a:pPr marL="800100" lvl="1" indent="-342900">
              <a:buFontTx/>
              <a:buChar char="-"/>
            </a:pPr>
            <a:r>
              <a:rPr lang="en-US" sz="1600" dirty="0">
                <a:solidFill>
                  <a:schemeClr val="bg1"/>
                </a:solidFill>
                <a:latin typeface="Franklin Gothic Medium" panose="020B0603020102020204" pitchFamily="34" charset="0"/>
              </a:rPr>
              <a:t>preference location </a:t>
            </a:r>
            <a:br>
              <a:rPr lang="en-US" sz="1600" dirty="0">
                <a:solidFill>
                  <a:schemeClr val="bg1"/>
                </a:solidFill>
                <a:latin typeface="Franklin Gothic Medium" panose="020B0603020102020204" pitchFamily="34" charset="0"/>
              </a:rPr>
            </a:br>
            <a:r>
              <a:rPr lang="en-US" sz="1600" dirty="0">
                <a:solidFill>
                  <a:schemeClr val="bg1"/>
                </a:solidFill>
                <a:latin typeface="Franklin Gothic Medium" panose="020B0603020102020204" pitchFamily="34" charset="0"/>
              </a:rPr>
              <a:t>based on state or SA4</a:t>
            </a:r>
          </a:p>
          <a:p>
            <a:pPr marL="800100" lvl="1" indent="-342900">
              <a:buFontTx/>
              <a:buChar char="-"/>
            </a:pPr>
            <a:r>
              <a:rPr lang="en-US" sz="1600" dirty="0">
                <a:solidFill>
                  <a:schemeClr val="bg1"/>
                </a:solidFill>
                <a:latin typeface="Franklin Gothic Medium" panose="020B0603020102020204" pitchFamily="34" charset="0"/>
              </a:rPr>
              <a:t>Features</a:t>
            </a:r>
          </a:p>
          <a:p>
            <a:pPr marL="800100" lvl="1" indent="-342900">
              <a:buFontTx/>
              <a:buChar char="-"/>
            </a:pPr>
            <a:r>
              <a:rPr lang="en-US" sz="1600" dirty="0">
                <a:solidFill>
                  <a:schemeClr val="bg1"/>
                </a:solidFill>
                <a:latin typeface="Franklin Gothic Medium" panose="020B0603020102020204" pitchFamily="34" charset="0"/>
              </a:rPr>
              <a:t>Expected values for each features</a:t>
            </a:r>
          </a:p>
          <a:p>
            <a:pPr marL="285750" indent="-285750">
              <a:buFont typeface="Arial" panose="020B0604020202020204" pitchFamily="34" charset="0"/>
              <a:buChar char="•"/>
            </a:pPr>
            <a:r>
              <a:rPr lang="en-US" sz="1600" dirty="0">
                <a:solidFill>
                  <a:schemeClr val="bg1"/>
                </a:solidFill>
                <a:latin typeface="Franklin Gothic Medium" panose="020B0603020102020204" pitchFamily="34" charset="0"/>
              </a:rPr>
              <a:t>Recommended areas</a:t>
            </a:r>
          </a:p>
          <a:p>
            <a:pPr marL="800100" lvl="1" indent="-342900">
              <a:buFontTx/>
              <a:buChar char="-"/>
            </a:pPr>
            <a:r>
              <a:rPr lang="en-US" sz="1600" dirty="0">
                <a:solidFill>
                  <a:schemeClr val="bg1"/>
                </a:solidFill>
                <a:latin typeface="Franklin Gothic Medium" panose="020B0603020102020204" pitchFamily="34" charset="0"/>
              </a:rPr>
              <a:t>score </a:t>
            </a:r>
          </a:p>
          <a:p>
            <a:pPr marL="800100" lvl="1" indent="-342900">
              <a:buFontTx/>
              <a:buChar char="-"/>
            </a:pPr>
            <a:r>
              <a:rPr lang="en-US" sz="1600" dirty="0">
                <a:solidFill>
                  <a:schemeClr val="bg1"/>
                </a:solidFill>
                <a:latin typeface="Franklin Gothic Medium" panose="020B0603020102020204" pitchFamily="34" charset="0"/>
              </a:rPr>
              <a:t>categorical features description</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Heat map based on score</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Deviation graph for each features</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Box plot for each features</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Cluster analysis </a:t>
            </a:r>
          </a:p>
          <a:p>
            <a:pPr marL="800100" lvl="1" indent="-342900">
              <a:buFontTx/>
              <a:buChar char="-"/>
            </a:pPr>
            <a:r>
              <a:rPr lang="en-US" sz="1600" dirty="0">
                <a:solidFill>
                  <a:schemeClr val="bg1"/>
                </a:solidFill>
                <a:latin typeface="Franklin Gothic Medium" panose="020B0603020102020204" pitchFamily="34" charset="0"/>
              </a:rPr>
              <a:t>Cluster on preferred location</a:t>
            </a:r>
          </a:p>
          <a:p>
            <a:pPr marL="800100" lvl="1" indent="-342900">
              <a:buFontTx/>
              <a:buChar char="-"/>
            </a:pPr>
            <a:r>
              <a:rPr lang="en-US" sz="1600" dirty="0">
                <a:solidFill>
                  <a:schemeClr val="bg1"/>
                </a:solidFill>
                <a:latin typeface="Franklin Gothic Medium" panose="020B0603020102020204" pitchFamily="34" charset="0"/>
              </a:rPr>
              <a:t>Cluster summary </a:t>
            </a:r>
          </a:p>
          <a:p>
            <a:pPr marL="800100" lvl="1" indent="-342900">
              <a:buFontTx/>
              <a:buChar char="-"/>
            </a:pPr>
            <a:r>
              <a:rPr lang="en-US" sz="1600" dirty="0">
                <a:solidFill>
                  <a:schemeClr val="bg1"/>
                </a:solidFill>
                <a:latin typeface="Franklin Gothic Medium" panose="020B0603020102020204" pitchFamily="34" charset="0"/>
              </a:rPr>
              <a:t>Cluster on Australia level</a:t>
            </a:r>
          </a:p>
          <a:p>
            <a:pPr lvl="1"/>
            <a:r>
              <a:rPr lang="en-US" sz="1600" dirty="0">
                <a:solidFill>
                  <a:schemeClr val="bg1"/>
                </a:solidFill>
                <a:latin typeface="Franklin Gothic Medium" panose="020B0603020102020204" pitchFamily="34" charset="0"/>
              </a:rPr>
              <a:t>	</a:t>
            </a:r>
          </a:p>
          <a:p>
            <a:pPr marL="14288" lvl="1"/>
            <a:r>
              <a:rPr lang="en-US" sz="1600" b="1" dirty="0">
                <a:solidFill>
                  <a:srgbClr val="FFC000"/>
                </a:solidFill>
                <a:latin typeface="Franklin Gothic Demi" panose="020B0603020102020204" pitchFamily="34" charset="0"/>
              </a:rPr>
              <a:t>Comparison</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Features comparison based on category </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Bar chart for area comparison</a:t>
            </a:r>
          </a:p>
          <a:p>
            <a:endParaRPr lang="en-US" sz="1600" dirty="0">
              <a:solidFill>
                <a:schemeClr val="bg1"/>
              </a:solidFill>
              <a:latin typeface="Franklin Gothic Medium" panose="020B0603020102020204" pitchFamily="34" charset="0"/>
            </a:endParaRPr>
          </a:p>
          <a:p>
            <a:r>
              <a:rPr lang="en-US" sz="1600" b="1" dirty="0">
                <a:solidFill>
                  <a:srgbClr val="FFC000"/>
                </a:solidFill>
                <a:latin typeface="Franklin Gothic Demi" panose="020B0603020102020204" pitchFamily="34" charset="0"/>
              </a:rPr>
              <a:t>City Profile</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Complete features </a:t>
            </a:r>
          </a:p>
          <a:p>
            <a:pPr marL="342900" indent="-342900">
              <a:buFont typeface="Arial" panose="020B0604020202020204" pitchFamily="34" charset="0"/>
              <a:buChar char="•"/>
            </a:pPr>
            <a:r>
              <a:rPr lang="en-US" sz="1600" dirty="0">
                <a:solidFill>
                  <a:schemeClr val="bg1"/>
                </a:solidFill>
                <a:latin typeface="Franklin Gothic Medium" panose="020B0603020102020204" pitchFamily="34" charset="0"/>
              </a:rPr>
              <a:t>Twitter Analysis</a:t>
            </a:r>
          </a:p>
          <a:p>
            <a:pPr marL="800100" lvl="1" indent="-342900">
              <a:buFontTx/>
              <a:buChar char="-"/>
            </a:pPr>
            <a:r>
              <a:rPr lang="en-US" sz="1600" dirty="0">
                <a:solidFill>
                  <a:schemeClr val="bg1"/>
                </a:solidFill>
                <a:latin typeface="Franklin Gothic Medium" panose="020B0603020102020204" pitchFamily="34" charset="0"/>
              </a:rPr>
              <a:t>Sentiment analysis</a:t>
            </a:r>
          </a:p>
          <a:p>
            <a:pPr marL="800100" lvl="1" indent="-342900">
              <a:buFontTx/>
              <a:buChar char="-"/>
            </a:pPr>
            <a:r>
              <a:rPr lang="en-US" sz="1600" dirty="0">
                <a:solidFill>
                  <a:schemeClr val="bg1"/>
                </a:solidFill>
                <a:latin typeface="Franklin Gothic Medium" panose="020B0603020102020204" pitchFamily="34" charset="0"/>
              </a:rPr>
              <a:t>Topic Modelling</a:t>
            </a:r>
          </a:p>
          <a:p>
            <a:endParaRPr lang="en-US" sz="12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59292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79167E-6 -2.59259E-6 L 0.54947 -2.59259E-6 " pathEditMode="relative" rAng="0" ptsTypes="AA">
                                      <p:cBhvr>
                                        <p:cTn id="6" dur="2000" fill="hold"/>
                                        <p:tgtEl>
                                          <p:spTgt spid="17"/>
                                        </p:tgtEl>
                                        <p:attrNameLst>
                                          <p:attrName>ppt_x</p:attrName>
                                          <p:attrName>ppt_y</p:attrName>
                                        </p:attrNameLst>
                                      </p:cBhvr>
                                      <p:rCtr x="27474" y="0"/>
                                    </p:animMotion>
                                  </p:childTnLst>
                                </p:cTn>
                              </p:par>
                            </p:childTnLst>
                          </p:cTn>
                        </p:par>
                        <p:par>
                          <p:cTn id="7" fill="hold">
                            <p:stCondLst>
                              <p:cond delay="2000"/>
                            </p:stCondLst>
                            <p:childTnLst>
                              <p:par>
                                <p:cTn id="8" presetID="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291DA-9CDD-4C48-A2AD-FA2E09A7939D}"/>
              </a:ext>
            </a:extLst>
          </p:cNvPr>
          <p:cNvPicPr>
            <a:picLocks noChangeAspect="1"/>
          </p:cNvPicPr>
          <p:nvPr/>
        </p:nvPicPr>
        <p:blipFill>
          <a:blip r:embed="rId2"/>
          <a:stretch>
            <a:fillRect/>
          </a:stretch>
        </p:blipFill>
        <p:spPr>
          <a:xfrm>
            <a:off x="232956" y="976281"/>
            <a:ext cx="3329503" cy="1753989"/>
          </a:xfrm>
          <a:prstGeom prst="rect">
            <a:avLst/>
          </a:prstGeom>
        </p:spPr>
      </p:pic>
      <p:pic>
        <p:nvPicPr>
          <p:cNvPr id="6" name="Picture 5">
            <a:extLst>
              <a:ext uri="{FF2B5EF4-FFF2-40B4-BE49-F238E27FC236}">
                <a16:creationId xmlns:a16="http://schemas.microsoft.com/office/drawing/2014/main" id="{559162C6-FBE7-6E4D-8BE4-A4C5FBA62CC4}"/>
              </a:ext>
            </a:extLst>
          </p:cNvPr>
          <p:cNvPicPr>
            <a:picLocks noChangeAspect="1"/>
          </p:cNvPicPr>
          <p:nvPr/>
        </p:nvPicPr>
        <p:blipFill>
          <a:blip r:embed="rId3"/>
          <a:stretch>
            <a:fillRect/>
          </a:stretch>
        </p:blipFill>
        <p:spPr>
          <a:xfrm>
            <a:off x="232957" y="3036402"/>
            <a:ext cx="3329503" cy="1735788"/>
          </a:xfrm>
          <a:prstGeom prst="rect">
            <a:avLst/>
          </a:prstGeom>
        </p:spPr>
      </p:pic>
      <p:pic>
        <p:nvPicPr>
          <p:cNvPr id="7" name="Picture 6">
            <a:extLst>
              <a:ext uri="{FF2B5EF4-FFF2-40B4-BE49-F238E27FC236}">
                <a16:creationId xmlns:a16="http://schemas.microsoft.com/office/drawing/2014/main" id="{5CFF23AB-0428-5C40-A49C-D30868E5F5CD}"/>
              </a:ext>
            </a:extLst>
          </p:cNvPr>
          <p:cNvPicPr>
            <a:picLocks noChangeAspect="1"/>
          </p:cNvPicPr>
          <p:nvPr/>
        </p:nvPicPr>
        <p:blipFill>
          <a:blip r:embed="rId4"/>
          <a:stretch>
            <a:fillRect/>
          </a:stretch>
        </p:blipFill>
        <p:spPr>
          <a:xfrm>
            <a:off x="232956" y="5042418"/>
            <a:ext cx="3329503" cy="1807622"/>
          </a:xfrm>
          <a:prstGeom prst="rect">
            <a:avLst/>
          </a:prstGeom>
        </p:spPr>
      </p:pic>
      <p:sp>
        <p:nvSpPr>
          <p:cNvPr id="8" name="Rectangle 7">
            <a:extLst>
              <a:ext uri="{FF2B5EF4-FFF2-40B4-BE49-F238E27FC236}">
                <a16:creationId xmlns:a16="http://schemas.microsoft.com/office/drawing/2014/main" id="{0DB08C06-8656-3040-B451-EEB67B01E61C}"/>
              </a:ext>
            </a:extLst>
          </p:cNvPr>
          <p:cNvSpPr/>
          <p:nvPr/>
        </p:nvSpPr>
        <p:spPr>
          <a:xfrm>
            <a:off x="368889" y="4698284"/>
            <a:ext cx="2111797" cy="523220"/>
          </a:xfrm>
          <a:prstGeom prst="rect">
            <a:avLst/>
          </a:prstGeom>
        </p:spPr>
        <p:txBody>
          <a:bodyPr wrap="none">
            <a:spAutoFit/>
          </a:bodyPr>
          <a:lstStyle/>
          <a:p>
            <a:r>
              <a:rPr lang="en-US" sz="1600" dirty="0"/>
              <a:t>Affinity Propagation</a:t>
            </a:r>
          </a:p>
          <a:p>
            <a:r>
              <a:rPr lang="en-AU" sz="1200" dirty="0"/>
              <a:t>damping=0.9, preference=-200</a:t>
            </a:r>
            <a:endParaRPr lang="en-US" sz="1600" dirty="0"/>
          </a:p>
        </p:txBody>
      </p:sp>
      <p:sp>
        <p:nvSpPr>
          <p:cNvPr id="9" name="Rectangle 8">
            <a:extLst>
              <a:ext uri="{FF2B5EF4-FFF2-40B4-BE49-F238E27FC236}">
                <a16:creationId xmlns:a16="http://schemas.microsoft.com/office/drawing/2014/main" id="{02CB9C60-D8A8-824D-8229-A01A0430E80C}"/>
              </a:ext>
            </a:extLst>
          </p:cNvPr>
          <p:cNvSpPr/>
          <p:nvPr/>
        </p:nvSpPr>
        <p:spPr>
          <a:xfrm>
            <a:off x="372634" y="2668265"/>
            <a:ext cx="1889043" cy="523220"/>
          </a:xfrm>
          <a:prstGeom prst="rect">
            <a:avLst/>
          </a:prstGeom>
        </p:spPr>
        <p:txBody>
          <a:bodyPr wrap="none">
            <a:spAutoFit/>
          </a:bodyPr>
          <a:lstStyle/>
          <a:p>
            <a:r>
              <a:rPr lang="en-US" sz="1600" dirty="0"/>
              <a:t>Mini Batch </a:t>
            </a:r>
            <a:r>
              <a:rPr lang="en-US" sz="1600" dirty="0" err="1"/>
              <a:t>KMeans</a:t>
            </a:r>
            <a:r>
              <a:rPr lang="en-US" sz="1600" dirty="0"/>
              <a:t>, </a:t>
            </a:r>
          </a:p>
          <a:p>
            <a:r>
              <a:rPr lang="en-US" sz="1200" dirty="0"/>
              <a:t>n cluster = 10</a:t>
            </a:r>
          </a:p>
        </p:txBody>
      </p:sp>
      <p:pic>
        <p:nvPicPr>
          <p:cNvPr id="10" name="Picture 9">
            <a:extLst>
              <a:ext uri="{FF2B5EF4-FFF2-40B4-BE49-F238E27FC236}">
                <a16:creationId xmlns:a16="http://schemas.microsoft.com/office/drawing/2014/main" id="{511BD409-321A-9349-8779-C1FF5BA649BF}"/>
              </a:ext>
            </a:extLst>
          </p:cNvPr>
          <p:cNvPicPr>
            <a:picLocks noChangeAspect="1"/>
          </p:cNvPicPr>
          <p:nvPr/>
        </p:nvPicPr>
        <p:blipFill>
          <a:blip r:embed="rId5"/>
          <a:stretch>
            <a:fillRect/>
          </a:stretch>
        </p:blipFill>
        <p:spPr>
          <a:xfrm>
            <a:off x="4145362" y="5036838"/>
            <a:ext cx="3501254" cy="1823702"/>
          </a:xfrm>
          <a:prstGeom prst="rect">
            <a:avLst/>
          </a:prstGeom>
        </p:spPr>
      </p:pic>
      <p:sp>
        <p:nvSpPr>
          <p:cNvPr id="11" name="Rectangle 10">
            <a:extLst>
              <a:ext uri="{FF2B5EF4-FFF2-40B4-BE49-F238E27FC236}">
                <a16:creationId xmlns:a16="http://schemas.microsoft.com/office/drawing/2014/main" id="{9C7889F3-E7E9-A54D-80D4-C9937ED7C5AA}"/>
              </a:ext>
            </a:extLst>
          </p:cNvPr>
          <p:cNvSpPr/>
          <p:nvPr/>
        </p:nvSpPr>
        <p:spPr>
          <a:xfrm>
            <a:off x="4268365" y="4662767"/>
            <a:ext cx="1784656" cy="523220"/>
          </a:xfrm>
          <a:prstGeom prst="rect">
            <a:avLst/>
          </a:prstGeom>
        </p:spPr>
        <p:txBody>
          <a:bodyPr wrap="none">
            <a:spAutoFit/>
          </a:bodyPr>
          <a:lstStyle/>
          <a:p>
            <a:r>
              <a:rPr lang="en-US" sz="1600" dirty="0" err="1"/>
              <a:t>MeanShift</a:t>
            </a:r>
            <a:endParaRPr lang="en-US" sz="1600" dirty="0"/>
          </a:p>
          <a:p>
            <a:r>
              <a:rPr lang="en-US" sz="1200" dirty="0"/>
              <a:t>Bandwidth = quantile 0.3 </a:t>
            </a:r>
          </a:p>
        </p:txBody>
      </p:sp>
      <p:pic>
        <p:nvPicPr>
          <p:cNvPr id="12" name="Picture 11">
            <a:extLst>
              <a:ext uri="{FF2B5EF4-FFF2-40B4-BE49-F238E27FC236}">
                <a16:creationId xmlns:a16="http://schemas.microsoft.com/office/drawing/2014/main" id="{AD0E09F9-08F5-124D-B73D-763D56BA95AD}"/>
              </a:ext>
            </a:extLst>
          </p:cNvPr>
          <p:cNvPicPr>
            <a:picLocks noChangeAspect="1"/>
          </p:cNvPicPr>
          <p:nvPr/>
        </p:nvPicPr>
        <p:blipFill>
          <a:blip r:embed="rId6"/>
          <a:stretch>
            <a:fillRect/>
          </a:stretch>
        </p:blipFill>
        <p:spPr>
          <a:xfrm>
            <a:off x="4112704" y="1024162"/>
            <a:ext cx="3414734" cy="1751468"/>
          </a:xfrm>
          <a:prstGeom prst="rect">
            <a:avLst/>
          </a:prstGeom>
        </p:spPr>
      </p:pic>
      <p:pic>
        <p:nvPicPr>
          <p:cNvPr id="13" name="Picture 12">
            <a:extLst>
              <a:ext uri="{FF2B5EF4-FFF2-40B4-BE49-F238E27FC236}">
                <a16:creationId xmlns:a16="http://schemas.microsoft.com/office/drawing/2014/main" id="{978EDED7-6FEA-4746-8E73-F20F628EC206}"/>
              </a:ext>
            </a:extLst>
          </p:cNvPr>
          <p:cNvPicPr>
            <a:picLocks noChangeAspect="1"/>
          </p:cNvPicPr>
          <p:nvPr/>
        </p:nvPicPr>
        <p:blipFill>
          <a:blip r:embed="rId7"/>
          <a:stretch>
            <a:fillRect/>
          </a:stretch>
        </p:blipFill>
        <p:spPr>
          <a:xfrm>
            <a:off x="4112704" y="3078311"/>
            <a:ext cx="3296547" cy="1678573"/>
          </a:xfrm>
          <a:prstGeom prst="rect">
            <a:avLst/>
          </a:prstGeom>
        </p:spPr>
      </p:pic>
      <p:sp>
        <p:nvSpPr>
          <p:cNvPr id="14" name="Rectangle 13">
            <a:extLst>
              <a:ext uri="{FF2B5EF4-FFF2-40B4-BE49-F238E27FC236}">
                <a16:creationId xmlns:a16="http://schemas.microsoft.com/office/drawing/2014/main" id="{FE79491E-7F91-5242-AEF8-F4FEB42BCE76}"/>
              </a:ext>
            </a:extLst>
          </p:cNvPr>
          <p:cNvSpPr/>
          <p:nvPr/>
        </p:nvSpPr>
        <p:spPr>
          <a:xfrm>
            <a:off x="4267332" y="649592"/>
            <a:ext cx="3227447" cy="523220"/>
          </a:xfrm>
          <a:prstGeom prst="rect">
            <a:avLst/>
          </a:prstGeom>
        </p:spPr>
        <p:txBody>
          <a:bodyPr wrap="square">
            <a:spAutoFit/>
          </a:bodyPr>
          <a:lstStyle/>
          <a:p>
            <a:r>
              <a:rPr lang="en-US" sz="1600" dirty="0"/>
              <a:t>Spectral Clustering</a:t>
            </a:r>
          </a:p>
          <a:p>
            <a:r>
              <a:rPr lang="en-US" sz="1200" dirty="0"/>
              <a:t>n cluster = 10, </a:t>
            </a:r>
            <a:r>
              <a:rPr lang="en-US" sz="1200" dirty="0" err="1"/>
              <a:t>eigen_solver</a:t>
            </a:r>
            <a:r>
              <a:rPr lang="en-US" sz="1200" dirty="0"/>
              <a:t>='</a:t>
            </a:r>
            <a:r>
              <a:rPr lang="en-US" sz="1200" dirty="0" err="1"/>
              <a:t>arpack</a:t>
            </a:r>
            <a:r>
              <a:rPr lang="en-US" sz="1200" dirty="0"/>
              <a:t>'</a:t>
            </a:r>
          </a:p>
        </p:txBody>
      </p:sp>
      <p:sp>
        <p:nvSpPr>
          <p:cNvPr id="15" name="Rectangle 14">
            <a:extLst>
              <a:ext uri="{FF2B5EF4-FFF2-40B4-BE49-F238E27FC236}">
                <a16:creationId xmlns:a16="http://schemas.microsoft.com/office/drawing/2014/main" id="{7E7EFC6D-5FDC-E549-B677-451FBB3C552D}"/>
              </a:ext>
            </a:extLst>
          </p:cNvPr>
          <p:cNvSpPr/>
          <p:nvPr/>
        </p:nvSpPr>
        <p:spPr>
          <a:xfrm>
            <a:off x="4295066" y="2685386"/>
            <a:ext cx="1996124" cy="523220"/>
          </a:xfrm>
          <a:prstGeom prst="rect">
            <a:avLst/>
          </a:prstGeom>
        </p:spPr>
        <p:txBody>
          <a:bodyPr wrap="none">
            <a:spAutoFit/>
          </a:bodyPr>
          <a:lstStyle/>
          <a:p>
            <a:r>
              <a:rPr lang="en-US" sz="1600" dirty="0"/>
              <a:t>Ward</a:t>
            </a:r>
          </a:p>
          <a:p>
            <a:r>
              <a:rPr lang="en-US" sz="1200" dirty="0"/>
              <a:t>n cluster = 10, linkage='ward'</a:t>
            </a:r>
          </a:p>
        </p:txBody>
      </p:sp>
      <p:pic>
        <p:nvPicPr>
          <p:cNvPr id="18" name="Picture 17">
            <a:extLst>
              <a:ext uri="{FF2B5EF4-FFF2-40B4-BE49-F238E27FC236}">
                <a16:creationId xmlns:a16="http://schemas.microsoft.com/office/drawing/2014/main" id="{25F87883-2B27-3846-9214-ED718F57A431}"/>
              </a:ext>
            </a:extLst>
          </p:cNvPr>
          <p:cNvPicPr>
            <a:picLocks noChangeAspect="1"/>
          </p:cNvPicPr>
          <p:nvPr/>
        </p:nvPicPr>
        <p:blipFill>
          <a:blip r:embed="rId8"/>
          <a:stretch>
            <a:fillRect/>
          </a:stretch>
        </p:blipFill>
        <p:spPr>
          <a:xfrm>
            <a:off x="8047924" y="5066615"/>
            <a:ext cx="3414734" cy="1779687"/>
          </a:xfrm>
          <a:prstGeom prst="rect">
            <a:avLst/>
          </a:prstGeom>
        </p:spPr>
      </p:pic>
      <p:pic>
        <p:nvPicPr>
          <p:cNvPr id="20" name="Picture 19">
            <a:extLst>
              <a:ext uri="{FF2B5EF4-FFF2-40B4-BE49-F238E27FC236}">
                <a16:creationId xmlns:a16="http://schemas.microsoft.com/office/drawing/2014/main" id="{60A95760-EEE0-EA47-B86B-EC994F809500}"/>
              </a:ext>
            </a:extLst>
          </p:cNvPr>
          <p:cNvPicPr>
            <a:picLocks noChangeAspect="1"/>
          </p:cNvPicPr>
          <p:nvPr/>
        </p:nvPicPr>
        <p:blipFill>
          <a:blip r:embed="rId9"/>
          <a:stretch>
            <a:fillRect/>
          </a:stretch>
        </p:blipFill>
        <p:spPr>
          <a:xfrm>
            <a:off x="8047924" y="1036439"/>
            <a:ext cx="3414734" cy="1745029"/>
          </a:xfrm>
          <a:prstGeom prst="rect">
            <a:avLst/>
          </a:prstGeom>
        </p:spPr>
      </p:pic>
      <p:pic>
        <p:nvPicPr>
          <p:cNvPr id="21" name="Picture 20">
            <a:extLst>
              <a:ext uri="{FF2B5EF4-FFF2-40B4-BE49-F238E27FC236}">
                <a16:creationId xmlns:a16="http://schemas.microsoft.com/office/drawing/2014/main" id="{754D3F21-6512-5A44-95AA-EA573CB0E9C6}"/>
              </a:ext>
            </a:extLst>
          </p:cNvPr>
          <p:cNvPicPr>
            <a:picLocks noChangeAspect="1"/>
          </p:cNvPicPr>
          <p:nvPr/>
        </p:nvPicPr>
        <p:blipFill>
          <a:blip r:embed="rId10"/>
          <a:stretch>
            <a:fillRect/>
          </a:stretch>
        </p:blipFill>
        <p:spPr>
          <a:xfrm>
            <a:off x="8047924" y="3078310"/>
            <a:ext cx="3414734" cy="1797885"/>
          </a:xfrm>
          <a:prstGeom prst="rect">
            <a:avLst/>
          </a:prstGeom>
        </p:spPr>
      </p:pic>
      <p:sp>
        <p:nvSpPr>
          <p:cNvPr id="23" name="Rectangle 22">
            <a:extLst>
              <a:ext uri="{FF2B5EF4-FFF2-40B4-BE49-F238E27FC236}">
                <a16:creationId xmlns:a16="http://schemas.microsoft.com/office/drawing/2014/main" id="{653A8732-6FAF-7249-90D8-F7E757ECFE5D}"/>
              </a:ext>
            </a:extLst>
          </p:cNvPr>
          <p:cNvSpPr/>
          <p:nvPr/>
        </p:nvSpPr>
        <p:spPr>
          <a:xfrm>
            <a:off x="8247528" y="2674500"/>
            <a:ext cx="2426049" cy="523220"/>
          </a:xfrm>
          <a:prstGeom prst="rect">
            <a:avLst/>
          </a:prstGeom>
        </p:spPr>
        <p:txBody>
          <a:bodyPr wrap="none">
            <a:spAutoFit/>
          </a:bodyPr>
          <a:lstStyle/>
          <a:p>
            <a:r>
              <a:rPr lang="en-US" sz="1600" dirty="0"/>
              <a:t>Gaussian Mixture</a:t>
            </a:r>
            <a:br>
              <a:rPr lang="en-US" sz="1600" dirty="0"/>
            </a:br>
            <a:r>
              <a:rPr lang="en-US" sz="1200" dirty="0"/>
              <a:t>n cluster = 10, covariance type = full</a:t>
            </a:r>
            <a:endParaRPr lang="en-US" sz="1600" dirty="0"/>
          </a:p>
        </p:txBody>
      </p:sp>
      <p:sp>
        <p:nvSpPr>
          <p:cNvPr id="24" name="Rectangle 23">
            <a:extLst>
              <a:ext uri="{FF2B5EF4-FFF2-40B4-BE49-F238E27FC236}">
                <a16:creationId xmlns:a16="http://schemas.microsoft.com/office/drawing/2014/main" id="{37BE4086-45DA-E94F-B882-4A042A2EC553}"/>
              </a:ext>
            </a:extLst>
          </p:cNvPr>
          <p:cNvSpPr/>
          <p:nvPr/>
        </p:nvSpPr>
        <p:spPr>
          <a:xfrm>
            <a:off x="8199652" y="622608"/>
            <a:ext cx="1024448" cy="523220"/>
          </a:xfrm>
          <a:prstGeom prst="rect">
            <a:avLst/>
          </a:prstGeom>
        </p:spPr>
        <p:txBody>
          <a:bodyPr wrap="none">
            <a:spAutoFit/>
          </a:bodyPr>
          <a:lstStyle/>
          <a:p>
            <a:r>
              <a:rPr lang="en-US" sz="1600" dirty="0"/>
              <a:t>Birch</a:t>
            </a:r>
          </a:p>
          <a:p>
            <a:r>
              <a:rPr lang="en-US" sz="1200" dirty="0"/>
              <a:t>n cluster = 10</a:t>
            </a:r>
          </a:p>
        </p:txBody>
      </p:sp>
      <p:sp>
        <p:nvSpPr>
          <p:cNvPr id="25" name="Rectangle 24">
            <a:extLst>
              <a:ext uri="{FF2B5EF4-FFF2-40B4-BE49-F238E27FC236}">
                <a16:creationId xmlns:a16="http://schemas.microsoft.com/office/drawing/2014/main" id="{A0FB1F18-064B-D146-BD45-6855883886B9}"/>
              </a:ext>
            </a:extLst>
          </p:cNvPr>
          <p:cNvSpPr/>
          <p:nvPr/>
        </p:nvSpPr>
        <p:spPr>
          <a:xfrm>
            <a:off x="368889" y="633066"/>
            <a:ext cx="1024448" cy="523220"/>
          </a:xfrm>
          <a:prstGeom prst="rect">
            <a:avLst/>
          </a:prstGeom>
        </p:spPr>
        <p:txBody>
          <a:bodyPr wrap="none">
            <a:spAutoFit/>
          </a:bodyPr>
          <a:lstStyle/>
          <a:p>
            <a:r>
              <a:rPr lang="en-US" sz="1600" dirty="0"/>
              <a:t>K-Means</a:t>
            </a:r>
          </a:p>
          <a:p>
            <a:r>
              <a:rPr lang="en-US" sz="1200" dirty="0"/>
              <a:t>n cluster = 10</a:t>
            </a:r>
          </a:p>
        </p:txBody>
      </p:sp>
      <p:sp>
        <p:nvSpPr>
          <p:cNvPr id="26" name="TextBox 25">
            <a:extLst>
              <a:ext uri="{FF2B5EF4-FFF2-40B4-BE49-F238E27FC236}">
                <a16:creationId xmlns:a16="http://schemas.microsoft.com/office/drawing/2014/main" id="{9C9588C8-03FF-214D-BF3C-27B2103E62D1}"/>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Clustering on Numerical Features</a:t>
            </a:r>
          </a:p>
        </p:txBody>
      </p:sp>
      <p:sp>
        <p:nvSpPr>
          <p:cNvPr id="27" name="Rectangle 26">
            <a:extLst>
              <a:ext uri="{FF2B5EF4-FFF2-40B4-BE49-F238E27FC236}">
                <a16:creationId xmlns:a16="http://schemas.microsoft.com/office/drawing/2014/main" id="{06F16F83-D5D6-B749-881C-0CEEC41D1447}"/>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899879-4DC4-894B-B798-76B77421AB31}"/>
              </a:ext>
            </a:extLst>
          </p:cNvPr>
          <p:cNvSpPr/>
          <p:nvPr/>
        </p:nvSpPr>
        <p:spPr>
          <a:xfrm>
            <a:off x="8229763" y="4662379"/>
            <a:ext cx="975780" cy="523220"/>
          </a:xfrm>
          <a:prstGeom prst="rect">
            <a:avLst/>
          </a:prstGeom>
        </p:spPr>
        <p:txBody>
          <a:bodyPr wrap="none">
            <a:spAutoFit/>
          </a:bodyPr>
          <a:lstStyle/>
          <a:p>
            <a:r>
              <a:rPr lang="en-US" sz="1600" dirty="0"/>
              <a:t>DBSCAN</a:t>
            </a:r>
          </a:p>
          <a:p>
            <a:r>
              <a:rPr lang="en-US" sz="1200" dirty="0"/>
              <a:t>Epsilon = 0.3</a:t>
            </a:r>
          </a:p>
        </p:txBody>
      </p:sp>
    </p:spTree>
    <p:extLst>
      <p:ext uri="{BB962C8B-B14F-4D97-AF65-F5344CB8AC3E}">
        <p14:creationId xmlns:p14="http://schemas.microsoft.com/office/powerpoint/2010/main" val="279811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F08E8-A7B6-C644-996A-87E7F5609B10}"/>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Compare Results on Small Cluster Size</a:t>
            </a:r>
          </a:p>
        </p:txBody>
      </p:sp>
      <p:sp>
        <p:nvSpPr>
          <p:cNvPr id="5" name="Rectangle 4">
            <a:extLst>
              <a:ext uri="{FF2B5EF4-FFF2-40B4-BE49-F238E27FC236}">
                <a16:creationId xmlns:a16="http://schemas.microsoft.com/office/drawing/2014/main" id="{6D44B496-C318-6B42-A05A-377159DED24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AAF5E1-AF86-794A-91CE-EA36209051FD}"/>
              </a:ext>
            </a:extLst>
          </p:cNvPr>
          <p:cNvSpPr/>
          <p:nvPr/>
        </p:nvSpPr>
        <p:spPr>
          <a:xfrm>
            <a:off x="351884" y="2142684"/>
            <a:ext cx="3951018" cy="307777"/>
          </a:xfrm>
          <a:prstGeom prst="rect">
            <a:avLst/>
          </a:prstGeom>
        </p:spPr>
        <p:txBody>
          <a:bodyPr wrap="none">
            <a:spAutoFit/>
          </a:bodyPr>
          <a:lstStyle/>
          <a:p>
            <a:pPr fontAlgn="ctr"/>
            <a:r>
              <a:rPr lang="en-AU" sz="1400" dirty="0"/>
              <a:t>New South Wales - Sydney - Haymarket - The Rocks </a:t>
            </a:r>
          </a:p>
        </p:txBody>
      </p:sp>
      <p:sp>
        <p:nvSpPr>
          <p:cNvPr id="7" name="Rectangle 6">
            <a:extLst>
              <a:ext uri="{FF2B5EF4-FFF2-40B4-BE49-F238E27FC236}">
                <a16:creationId xmlns:a16="http://schemas.microsoft.com/office/drawing/2014/main" id="{CE81B77A-2FF2-E94F-8671-8E61DCC59E13}"/>
              </a:ext>
            </a:extLst>
          </p:cNvPr>
          <p:cNvSpPr/>
          <p:nvPr/>
        </p:nvSpPr>
        <p:spPr>
          <a:xfrm>
            <a:off x="351884" y="1814127"/>
            <a:ext cx="3252237" cy="338554"/>
          </a:xfrm>
          <a:prstGeom prst="rect">
            <a:avLst/>
          </a:prstGeom>
        </p:spPr>
        <p:txBody>
          <a:bodyPr wrap="none">
            <a:spAutoFit/>
          </a:bodyPr>
          <a:lstStyle/>
          <a:p>
            <a:r>
              <a:rPr lang="en-US" sz="1600" b="1" dirty="0"/>
              <a:t>K-Means Scaled Features 20 clusters</a:t>
            </a:r>
            <a:endParaRPr lang="en-US" sz="1200" b="1" dirty="0"/>
          </a:p>
        </p:txBody>
      </p:sp>
      <p:sp>
        <p:nvSpPr>
          <p:cNvPr id="8" name="Rectangle 7">
            <a:extLst>
              <a:ext uri="{FF2B5EF4-FFF2-40B4-BE49-F238E27FC236}">
                <a16:creationId xmlns:a16="http://schemas.microsoft.com/office/drawing/2014/main" id="{4D08F930-AA3C-054B-BCDC-4BB708882CE8}"/>
              </a:ext>
            </a:extLst>
          </p:cNvPr>
          <p:cNvSpPr/>
          <p:nvPr/>
        </p:nvSpPr>
        <p:spPr>
          <a:xfrm>
            <a:off x="351884" y="2745797"/>
            <a:ext cx="3048270" cy="338554"/>
          </a:xfrm>
          <a:prstGeom prst="rect">
            <a:avLst/>
          </a:prstGeom>
        </p:spPr>
        <p:txBody>
          <a:bodyPr wrap="none">
            <a:spAutoFit/>
          </a:bodyPr>
          <a:lstStyle/>
          <a:p>
            <a:r>
              <a:rPr lang="en-US" sz="1600" b="1" dirty="0"/>
              <a:t>K-Means PCA Features 20 clusters</a:t>
            </a:r>
            <a:endParaRPr lang="en-US" sz="1200" b="1" dirty="0"/>
          </a:p>
        </p:txBody>
      </p:sp>
      <p:sp>
        <p:nvSpPr>
          <p:cNvPr id="9" name="Rectangle 8">
            <a:extLst>
              <a:ext uri="{FF2B5EF4-FFF2-40B4-BE49-F238E27FC236}">
                <a16:creationId xmlns:a16="http://schemas.microsoft.com/office/drawing/2014/main" id="{583BDECC-0B4E-C74A-A447-96797A9445FA}"/>
              </a:ext>
            </a:extLst>
          </p:cNvPr>
          <p:cNvSpPr/>
          <p:nvPr/>
        </p:nvSpPr>
        <p:spPr>
          <a:xfrm>
            <a:off x="351884" y="3053574"/>
            <a:ext cx="3951018" cy="523220"/>
          </a:xfrm>
          <a:prstGeom prst="rect">
            <a:avLst/>
          </a:prstGeom>
        </p:spPr>
        <p:txBody>
          <a:bodyPr wrap="none">
            <a:spAutoFit/>
          </a:bodyPr>
          <a:lstStyle/>
          <a:p>
            <a:pPr fontAlgn="ctr"/>
            <a:r>
              <a:rPr lang="en-AU" sz="1400" dirty="0"/>
              <a:t>New South Wales - Sydney - Haymarket - The Rocks</a:t>
            </a:r>
          </a:p>
          <a:p>
            <a:pPr fontAlgn="ctr"/>
            <a:r>
              <a:rPr lang="en-AU" sz="1400" dirty="0"/>
              <a:t> Victoria - Melbourne </a:t>
            </a:r>
          </a:p>
        </p:txBody>
      </p:sp>
      <p:sp>
        <p:nvSpPr>
          <p:cNvPr id="12" name="Rectangle 11">
            <a:extLst>
              <a:ext uri="{FF2B5EF4-FFF2-40B4-BE49-F238E27FC236}">
                <a16:creationId xmlns:a16="http://schemas.microsoft.com/office/drawing/2014/main" id="{96FF77C7-A50F-F544-B316-46EB9907FF0B}"/>
              </a:ext>
            </a:extLst>
          </p:cNvPr>
          <p:cNvSpPr/>
          <p:nvPr/>
        </p:nvSpPr>
        <p:spPr>
          <a:xfrm>
            <a:off x="351884" y="3869487"/>
            <a:ext cx="1569084" cy="338554"/>
          </a:xfrm>
          <a:prstGeom prst="rect">
            <a:avLst/>
          </a:prstGeom>
        </p:spPr>
        <p:txBody>
          <a:bodyPr wrap="none">
            <a:spAutoFit/>
          </a:bodyPr>
          <a:lstStyle/>
          <a:p>
            <a:r>
              <a:rPr lang="en-US" sz="1600" b="1" dirty="0"/>
              <a:t>Birch 10 clusters</a:t>
            </a:r>
            <a:endParaRPr lang="en-US" sz="1200" b="1" dirty="0"/>
          </a:p>
        </p:txBody>
      </p:sp>
      <p:sp>
        <p:nvSpPr>
          <p:cNvPr id="13" name="Rectangle 12">
            <a:extLst>
              <a:ext uri="{FF2B5EF4-FFF2-40B4-BE49-F238E27FC236}">
                <a16:creationId xmlns:a16="http://schemas.microsoft.com/office/drawing/2014/main" id="{8B8883EF-391A-8E45-9CE5-947046E4A244}"/>
              </a:ext>
            </a:extLst>
          </p:cNvPr>
          <p:cNvSpPr/>
          <p:nvPr/>
        </p:nvSpPr>
        <p:spPr>
          <a:xfrm>
            <a:off x="351884" y="4177264"/>
            <a:ext cx="3910942" cy="523220"/>
          </a:xfrm>
          <a:prstGeom prst="rect">
            <a:avLst/>
          </a:prstGeom>
        </p:spPr>
        <p:txBody>
          <a:bodyPr wrap="none">
            <a:spAutoFit/>
          </a:bodyPr>
          <a:lstStyle/>
          <a:p>
            <a:pPr fontAlgn="ctr"/>
            <a:r>
              <a:rPr lang="en-AU" sz="1400" dirty="0"/>
              <a:t>New South Wales - Sydney - Haymarket - The Rocks</a:t>
            </a:r>
          </a:p>
          <a:p>
            <a:pPr fontAlgn="ctr"/>
            <a:r>
              <a:rPr lang="en-AU" sz="1400" dirty="0"/>
              <a:t>Victoria - Melbourne </a:t>
            </a:r>
          </a:p>
        </p:txBody>
      </p:sp>
      <p:sp>
        <p:nvSpPr>
          <p:cNvPr id="18" name="Rectangle 17">
            <a:extLst>
              <a:ext uri="{FF2B5EF4-FFF2-40B4-BE49-F238E27FC236}">
                <a16:creationId xmlns:a16="http://schemas.microsoft.com/office/drawing/2014/main" id="{F948F105-19D4-9949-A245-5F4429DF29C4}"/>
              </a:ext>
            </a:extLst>
          </p:cNvPr>
          <p:cNvSpPr/>
          <p:nvPr/>
        </p:nvSpPr>
        <p:spPr>
          <a:xfrm>
            <a:off x="8403141" y="1150722"/>
            <a:ext cx="3915309" cy="1384995"/>
          </a:xfrm>
          <a:prstGeom prst="rect">
            <a:avLst/>
          </a:prstGeom>
        </p:spPr>
        <p:txBody>
          <a:bodyPr wrap="square">
            <a:spAutoFit/>
          </a:bodyPr>
          <a:lstStyle/>
          <a:p>
            <a:r>
              <a:rPr lang="en-US" sz="1400" dirty="0"/>
              <a:t>1 : New South Wales - </a:t>
            </a:r>
            <a:r>
              <a:rPr lang="en-US" sz="1400" dirty="0" err="1"/>
              <a:t>Wollangambe</a:t>
            </a:r>
            <a:r>
              <a:rPr lang="en-US" sz="1400" dirty="0"/>
              <a:t> - Wollemi</a:t>
            </a:r>
          </a:p>
          <a:p>
            <a:pPr indent="227013"/>
            <a:r>
              <a:rPr lang="en-US" sz="1400" dirty="0"/>
              <a:t>New South Wales - Centennial Park</a:t>
            </a:r>
          </a:p>
          <a:p>
            <a:pPr indent="227013"/>
            <a:r>
              <a:rPr lang="en-US" sz="1400" dirty="0"/>
              <a:t>Victoria - West Melbourne</a:t>
            </a:r>
          </a:p>
          <a:p>
            <a:pPr indent="227013"/>
            <a:r>
              <a:rPr lang="en-US" sz="1400" dirty="0"/>
              <a:t>South Australia - Happy Valley Reservoir</a:t>
            </a:r>
          </a:p>
          <a:p>
            <a:pPr indent="227013"/>
            <a:r>
              <a:rPr lang="en-US" sz="1400" dirty="0"/>
              <a:t>South Australia - </a:t>
            </a:r>
            <a:r>
              <a:rPr lang="en-US" sz="1400" dirty="0" err="1"/>
              <a:t>Whyalla</a:t>
            </a:r>
            <a:r>
              <a:rPr lang="en-US" sz="1400" dirty="0"/>
              <a:t> - North</a:t>
            </a:r>
          </a:p>
          <a:p>
            <a:pPr indent="227013"/>
            <a:r>
              <a:rPr lang="en-US" sz="1400" dirty="0"/>
              <a:t>Western Australia - Trafalgar (WA)</a:t>
            </a:r>
          </a:p>
        </p:txBody>
      </p:sp>
      <p:sp>
        <p:nvSpPr>
          <p:cNvPr id="19" name="Rectangle 18">
            <a:extLst>
              <a:ext uri="{FF2B5EF4-FFF2-40B4-BE49-F238E27FC236}">
                <a16:creationId xmlns:a16="http://schemas.microsoft.com/office/drawing/2014/main" id="{713D9E7A-08AF-0341-995D-B60243DC66E5}"/>
              </a:ext>
            </a:extLst>
          </p:cNvPr>
          <p:cNvSpPr/>
          <p:nvPr/>
        </p:nvSpPr>
        <p:spPr>
          <a:xfrm>
            <a:off x="8403141" y="888204"/>
            <a:ext cx="1866793" cy="338554"/>
          </a:xfrm>
          <a:prstGeom prst="rect">
            <a:avLst/>
          </a:prstGeom>
        </p:spPr>
        <p:txBody>
          <a:bodyPr wrap="none">
            <a:spAutoFit/>
          </a:bodyPr>
          <a:lstStyle/>
          <a:p>
            <a:r>
              <a:rPr lang="en-US" sz="1600" b="1" dirty="0"/>
              <a:t>DBSCAN epsilon 0.3</a:t>
            </a:r>
            <a:endParaRPr lang="en-US" sz="1200" b="1" dirty="0"/>
          </a:p>
        </p:txBody>
      </p:sp>
      <p:sp>
        <p:nvSpPr>
          <p:cNvPr id="20" name="Rectangle 19">
            <a:extLst>
              <a:ext uri="{FF2B5EF4-FFF2-40B4-BE49-F238E27FC236}">
                <a16:creationId xmlns:a16="http://schemas.microsoft.com/office/drawing/2014/main" id="{F5AE1F15-AF27-DF4B-A7EF-2EDD1DB8CC07}"/>
              </a:ext>
            </a:extLst>
          </p:cNvPr>
          <p:cNvSpPr/>
          <p:nvPr/>
        </p:nvSpPr>
        <p:spPr>
          <a:xfrm>
            <a:off x="362770" y="5274973"/>
            <a:ext cx="3951018" cy="307777"/>
          </a:xfrm>
          <a:prstGeom prst="rect">
            <a:avLst/>
          </a:prstGeom>
        </p:spPr>
        <p:txBody>
          <a:bodyPr wrap="none">
            <a:spAutoFit/>
          </a:bodyPr>
          <a:lstStyle/>
          <a:p>
            <a:pPr fontAlgn="ctr"/>
            <a:r>
              <a:rPr lang="en-AU" sz="1400" dirty="0"/>
              <a:t>New South Wales - Sydney - Haymarket - The Rocks </a:t>
            </a:r>
          </a:p>
        </p:txBody>
      </p:sp>
      <p:sp>
        <p:nvSpPr>
          <p:cNvPr id="21" name="Rectangle 20">
            <a:extLst>
              <a:ext uri="{FF2B5EF4-FFF2-40B4-BE49-F238E27FC236}">
                <a16:creationId xmlns:a16="http://schemas.microsoft.com/office/drawing/2014/main" id="{124DF7F7-DAA0-3E4B-9D75-DE14AD680AED}"/>
              </a:ext>
            </a:extLst>
          </p:cNvPr>
          <p:cNvSpPr/>
          <p:nvPr/>
        </p:nvSpPr>
        <p:spPr>
          <a:xfrm>
            <a:off x="362770" y="4946416"/>
            <a:ext cx="1597297" cy="338554"/>
          </a:xfrm>
          <a:prstGeom prst="rect">
            <a:avLst/>
          </a:prstGeom>
        </p:spPr>
        <p:txBody>
          <a:bodyPr wrap="none">
            <a:spAutoFit/>
          </a:bodyPr>
          <a:lstStyle/>
          <a:p>
            <a:r>
              <a:rPr lang="en-US" sz="1600" b="1" dirty="0"/>
              <a:t>Ward 10 clusters</a:t>
            </a:r>
            <a:endParaRPr lang="en-US" sz="1200" b="1" dirty="0"/>
          </a:p>
        </p:txBody>
      </p:sp>
      <p:sp>
        <p:nvSpPr>
          <p:cNvPr id="22" name="Rectangle 21">
            <a:extLst>
              <a:ext uri="{FF2B5EF4-FFF2-40B4-BE49-F238E27FC236}">
                <a16:creationId xmlns:a16="http://schemas.microsoft.com/office/drawing/2014/main" id="{321D5BCD-5778-0A43-BB45-C5A22C828734}"/>
              </a:ext>
            </a:extLst>
          </p:cNvPr>
          <p:cNvSpPr/>
          <p:nvPr/>
        </p:nvSpPr>
        <p:spPr>
          <a:xfrm>
            <a:off x="4760598" y="1233316"/>
            <a:ext cx="3415679" cy="2893100"/>
          </a:xfrm>
          <a:prstGeom prst="rect">
            <a:avLst/>
          </a:prstGeom>
        </p:spPr>
        <p:txBody>
          <a:bodyPr wrap="none">
            <a:spAutoFit/>
          </a:bodyPr>
          <a:lstStyle/>
          <a:p>
            <a:pPr fontAlgn="ctr"/>
            <a:r>
              <a:rPr lang="en-AU" sz="1400" dirty="0"/>
              <a:t>1 : Australian Capital Territory – Moncrieff</a:t>
            </a:r>
          </a:p>
          <a:p>
            <a:r>
              <a:rPr lang="en-US" sz="1400" dirty="0"/>
              <a:t>2 : New South Wales - Liverpool</a:t>
            </a:r>
          </a:p>
          <a:p>
            <a:pPr indent="227013"/>
            <a:r>
              <a:rPr lang="en-US" sz="1400" dirty="0"/>
              <a:t>Victoria - Corio - </a:t>
            </a:r>
            <a:r>
              <a:rPr lang="en-US" sz="1400" dirty="0" err="1"/>
              <a:t>Norlane</a:t>
            </a:r>
            <a:endParaRPr lang="en-US" sz="1400" dirty="0"/>
          </a:p>
          <a:p>
            <a:pPr indent="227013"/>
            <a:r>
              <a:rPr lang="en-US" sz="1400" dirty="0"/>
              <a:t>Victoria - North Geelong - Bell Park</a:t>
            </a:r>
          </a:p>
          <a:p>
            <a:pPr indent="227013"/>
            <a:r>
              <a:rPr lang="en-US" sz="1400" dirty="0"/>
              <a:t>Victoria - </a:t>
            </a:r>
            <a:r>
              <a:rPr lang="en-US" sz="1400" dirty="0" err="1"/>
              <a:t>Keilor</a:t>
            </a:r>
            <a:r>
              <a:rPr lang="en-US" sz="1400" dirty="0"/>
              <a:t> East</a:t>
            </a:r>
          </a:p>
          <a:p>
            <a:pPr indent="227013"/>
            <a:r>
              <a:rPr lang="en-US" sz="1400" dirty="0"/>
              <a:t>Victoria - St Albans - North</a:t>
            </a:r>
          </a:p>
          <a:p>
            <a:pPr indent="227013"/>
            <a:r>
              <a:rPr lang="en-US" sz="1400" dirty="0"/>
              <a:t>Victoria - Taylors Lakes</a:t>
            </a:r>
            <a:endParaRPr lang="en-AU" sz="1400" dirty="0"/>
          </a:p>
          <a:p>
            <a:r>
              <a:rPr lang="en-AU" sz="1400" dirty="0"/>
              <a:t>3 : New South Wales - Auburn - Central</a:t>
            </a:r>
          </a:p>
          <a:p>
            <a:pPr indent="227013"/>
            <a:r>
              <a:rPr lang="en-AU" sz="1400" dirty="0"/>
              <a:t>New South Wales - Merrylands – Holroyd</a:t>
            </a:r>
          </a:p>
          <a:p>
            <a:pPr indent="227013"/>
            <a:r>
              <a:rPr lang="en-AU" sz="1400" dirty="0"/>
              <a:t>Victoria - Campbellfield – Coolaroo </a:t>
            </a:r>
          </a:p>
          <a:p>
            <a:pPr indent="227013"/>
            <a:r>
              <a:rPr lang="en-AU" sz="1400" dirty="0"/>
              <a:t>Victoria - Meadow Heights</a:t>
            </a:r>
          </a:p>
          <a:p>
            <a:pPr indent="227013"/>
            <a:r>
              <a:rPr lang="en-AU" sz="1400" dirty="0"/>
              <a:t>Victoria - Roxburgh Park – Somerton </a:t>
            </a:r>
          </a:p>
          <a:p>
            <a:pPr indent="227013"/>
            <a:r>
              <a:rPr lang="en-AU" sz="1400" dirty="0"/>
              <a:t>Victoria - Dandenong</a:t>
            </a:r>
            <a:endParaRPr lang="en-US" sz="1400" dirty="0"/>
          </a:p>
        </p:txBody>
      </p:sp>
      <p:sp>
        <p:nvSpPr>
          <p:cNvPr id="23" name="Rectangle 22">
            <a:extLst>
              <a:ext uri="{FF2B5EF4-FFF2-40B4-BE49-F238E27FC236}">
                <a16:creationId xmlns:a16="http://schemas.microsoft.com/office/drawing/2014/main" id="{6BE680AF-D4A9-9E47-980A-4C7C24705F48}"/>
              </a:ext>
            </a:extLst>
          </p:cNvPr>
          <p:cNvSpPr/>
          <p:nvPr/>
        </p:nvSpPr>
        <p:spPr>
          <a:xfrm>
            <a:off x="4760598" y="904759"/>
            <a:ext cx="2070503" cy="338554"/>
          </a:xfrm>
          <a:prstGeom prst="rect">
            <a:avLst/>
          </a:prstGeom>
        </p:spPr>
        <p:txBody>
          <a:bodyPr wrap="none">
            <a:spAutoFit/>
          </a:bodyPr>
          <a:lstStyle/>
          <a:p>
            <a:r>
              <a:rPr lang="en-US" sz="1600" b="1" dirty="0"/>
              <a:t>Mean Shift 10 clusters</a:t>
            </a:r>
            <a:endParaRPr lang="en-US" sz="1200" b="1" dirty="0"/>
          </a:p>
        </p:txBody>
      </p:sp>
      <p:sp>
        <p:nvSpPr>
          <p:cNvPr id="31" name="Rectangle 30">
            <a:extLst>
              <a:ext uri="{FF2B5EF4-FFF2-40B4-BE49-F238E27FC236}">
                <a16:creationId xmlns:a16="http://schemas.microsoft.com/office/drawing/2014/main" id="{A8264164-E9C9-2A4F-A68B-2D62E609C757}"/>
              </a:ext>
            </a:extLst>
          </p:cNvPr>
          <p:cNvSpPr/>
          <p:nvPr/>
        </p:nvSpPr>
        <p:spPr>
          <a:xfrm>
            <a:off x="351884" y="1219088"/>
            <a:ext cx="4181850" cy="523220"/>
          </a:xfrm>
          <a:prstGeom prst="rect">
            <a:avLst/>
          </a:prstGeom>
        </p:spPr>
        <p:txBody>
          <a:bodyPr wrap="none">
            <a:spAutoFit/>
          </a:bodyPr>
          <a:lstStyle/>
          <a:p>
            <a:pPr fontAlgn="ctr"/>
            <a:r>
              <a:rPr lang="en-AU" sz="1400" dirty="0"/>
              <a:t>1 : New South Wales - Sydney - Haymarket - The Rocks</a:t>
            </a:r>
          </a:p>
          <a:p>
            <a:pPr fontAlgn="ctr"/>
            <a:r>
              <a:rPr lang="en-AU" sz="1400" dirty="0"/>
              <a:t>2 : Victoria - Melbourne</a:t>
            </a:r>
          </a:p>
        </p:txBody>
      </p:sp>
      <p:sp>
        <p:nvSpPr>
          <p:cNvPr id="32" name="Rectangle 31">
            <a:extLst>
              <a:ext uri="{FF2B5EF4-FFF2-40B4-BE49-F238E27FC236}">
                <a16:creationId xmlns:a16="http://schemas.microsoft.com/office/drawing/2014/main" id="{D0BF067C-F2BC-E242-82B6-75E5443BA762}"/>
              </a:ext>
            </a:extLst>
          </p:cNvPr>
          <p:cNvSpPr/>
          <p:nvPr/>
        </p:nvSpPr>
        <p:spPr>
          <a:xfrm>
            <a:off x="351884" y="890531"/>
            <a:ext cx="3252237" cy="338554"/>
          </a:xfrm>
          <a:prstGeom prst="rect">
            <a:avLst/>
          </a:prstGeom>
        </p:spPr>
        <p:txBody>
          <a:bodyPr wrap="none">
            <a:spAutoFit/>
          </a:bodyPr>
          <a:lstStyle/>
          <a:p>
            <a:r>
              <a:rPr lang="en-US" sz="1600" b="1" dirty="0"/>
              <a:t>K-Means Scaled Features 10 clusters</a:t>
            </a:r>
            <a:endParaRPr lang="en-US" sz="1200" b="1" dirty="0"/>
          </a:p>
        </p:txBody>
      </p:sp>
      <p:sp>
        <p:nvSpPr>
          <p:cNvPr id="33" name="Rounded Rectangle 32">
            <a:extLst>
              <a:ext uri="{FF2B5EF4-FFF2-40B4-BE49-F238E27FC236}">
                <a16:creationId xmlns:a16="http://schemas.microsoft.com/office/drawing/2014/main" id="{8A09D189-A3DD-9C46-B6F0-E0A4AAEE819E}"/>
              </a:ext>
            </a:extLst>
          </p:cNvPr>
          <p:cNvSpPr/>
          <p:nvPr/>
        </p:nvSpPr>
        <p:spPr>
          <a:xfrm>
            <a:off x="228600" y="783771"/>
            <a:ext cx="4253838" cy="5943600"/>
          </a:xfrm>
          <a:prstGeom prst="roundRect">
            <a:avLst>
              <a:gd name="adj" fmla="val 7710"/>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0C69A78-D224-A440-B5FB-2B2CCE8E8E79}"/>
              </a:ext>
            </a:extLst>
          </p:cNvPr>
          <p:cNvSpPr/>
          <p:nvPr/>
        </p:nvSpPr>
        <p:spPr>
          <a:xfrm flipV="1">
            <a:off x="4899646" y="4747143"/>
            <a:ext cx="6465040" cy="12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F80775B-2399-2F49-9C55-8E39AF2FF97B}"/>
              </a:ext>
            </a:extLst>
          </p:cNvPr>
          <p:cNvSpPr txBox="1"/>
          <p:nvPr/>
        </p:nvSpPr>
        <p:spPr>
          <a:xfrm>
            <a:off x="4815027" y="4356294"/>
            <a:ext cx="4391822" cy="507832"/>
          </a:xfrm>
          <a:prstGeom prst="rect">
            <a:avLst/>
          </a:prstGeom>
          <a:noFill/>
        </p:spPr>
        <p:txBody>
          <a:bodyPr wrap="none" rtlCol="0">
            <a:noAutofit/>
          </a:bodyPr>
          <a:lstStyle/>
          <a:p>
            <a:r>
              <a:rPr lang="en-US" sz="2400" b="1" dirty="0">
                <a:solidFill>
                  <a:schemeClr val="accent1">
                    <a:lumMod val="50000"/>
                  </a:schemeClr>
                </a:solidFill>
                <a:ea typeface="Apple SD Gothic Neo ExtraBold" panose="02000300000000000000" pitchFamily="2" charset="-127"/>
              </a:rPr>
              <a:t>Findings</a:t>
            </a:r>
            <a:endParaRPr lang="en-US" sz="2800" b="1" dirty="0">
              <a:solidFill>
                <a:schemeClr val="accent1">
                  <a:lumMod val="50000"/>
                </a:schemeClr>
              </a:solidFill>
              <a:ea typeface="Apple SD Gothic Neo ExtraBold" panose="02000300000000000000" pitchFamily="2" charset="-127"/>
            </a:endParaRPr>
          </a:p>
        </p:txBody>
      </p:sp>
      <p:sp>
        <p:nvSpPr>
          <p:cNvPr id="36" name="Rectangle 35">
            <a:extLst>
              <a:ext uri="{FF2B5EF4-FFF2-40B4-BE49-F238E27FC236}">
                <a16:creationId xmlns:a16="http://schemas.microsoft.com/office/drawing/2014/main" id="{F154BD5F-6606-D445-80BC-61ABACFEA41E}"/>
              </a:ext>
            </a:extLst>
          </p:cNvPr>
          <p:cNvSpPr/>
          <p:nvPr/>
        </p:nvSpPr>
        <p:spPr>
          <a:xfrm>
            <a:off x="4815027" y="5030511"/>
            <a:ext cx="6364602" cy="1384995"/>
          </a:xfrm>
          <a:prstGeom prst="rect">
            <a:avLst/>
          </a:prstGeom>
        </p:spPr>
        <p:txBody>
          <a:bodyPr wrap="square">
            <a:spAutoFit/>
          </a:bodyPr>
          <a:lstStyle/>
          <a:p>
            <a:r>
              <a:rPr lang="en-US" sz="1400" dirty="0"/>
              <a:t>SA2 Areas: </a:t>
            </a:r>
          </a:p>
          <a:p>
            <a:pPr marL="342900" indent="-342900">
              <a:buAutoNum type="arabicPeriod"/>
            </a:pPr>
            <a:r>
              <a:rPr lang="en-AU" sz="1400" dirty="0"/>
              <a:t>Sydney - Haymarket - The Rocks</a:t>
            </a:r>
          </a:p>
          <a:p>
            <a:pPr marL="342900" indent="-342900">
              <a:buAutoNum type="arabicPeriod"/>
            </a:pPr>
            <a:r>
              <a:rPr lang="en-AU" sz="1400" dirty="0"/>
              <a:t>Melbourne</a:t>
            </a:r>
          </a:p>
          <a:p>
            <a:endParaRPr lang="en-AU" sz="1400" dirty="0"/>
          </a:p>
          <a:p>
            <a:r>
              <a:rPr lang="en-AU" sz="1400" dirty="0"/>
              <a:t>Tend to be classified independently according to different cluster algorithms.</a:t>
            </a:r>
          </a:p>
          <a:p>
            <a:r>
              <a:rPr lang="en-AU" sz="1400" dirty="0"/>
              <a:t>These areas is suspected to have unique characteristics compared to the others.</a:t>
            </a:r>
          </a:p>
        </p:txBody>
      </p:sp>
    </p:spTree>
    <p:extLst>
      <p:ext uri="{BB962C8B-B14F-4D97-AF65-F5344CB8AC3E}">
        <p14:creationId xmlns:p14="http://schemas.microsoft.com/office/powerpoint/2010/main" val="180381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4CD68-BFC8-2F4A-A3CE-992F9A02DA5C}"/>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K-Means</a:t>
            </a:r>
          </a:p>
        </p:txBody>
      </p:sp>
      <p:sp>
        <p:nvSpPr>
          <p:cNvPr id="5" name="Rectangle 4">
            <a:extLst>
              <a:ext uri="{FF2B5EF4-FFF2-40B4-BE49-F238E27FC236}">
                <a16:creationId xmlns:a16="http://schemas.microsoft.com/office/drawing/2014/main" id="{AC6F275A-DD53-A848-ACAE-1F8B30B89D5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6D5C33-EC79-7043-8EA2-C96996A8F67F}"/>
              </a:ext>
            </a:extLst>
          </p:cNvPr>
          <p:cNvPicPr/>
          <p:nvPr/>
        </p:nvPicPr>
        <p:blipFill>
          <a:blip r:embed="rId2"/>
          <a:stretch>
            <a:fillRect/>
          </a:stretch>
        </p:blipFill>
        <p:spPr>
          <a:xfrm>
            <a:off x="1471866" y="1487024"/>
            <a:ext cx="2485390" cy="1891030"/>
          </a:xfrm>
          <a:prstGeom prst="rect">
            <a:avLst/>
          </a:prstGeom>
        </p:spPr>
      </p:pic>
      <p:pic>
        <p:nvPicPr>
          <p:cNvPr id="7" name="Picture 6">
            <a:extLst>
              <a:ext uri="{FF2B5EF4-FFF2-40B4-BE49-F238E27FC236}">
                <a16:creationId xmlns:a16="http://schemas.microsoft.com/office/drawing/2014/main" id="{26E2F37A-F3B8-DD41-AC76-39CC873B1DE4}"/>
              </a:ext>
            </a:extLst>
          </p:cNvPr>
          <p:cNvPicPr/>
          <p:nvPr/>
        </p:nvPicPr>
        <p:blipFill>
          <a:blip r:embed="rId3"/>
          <a:stretch>
            <a:fillRect/>
          </a:stretch>
        </p:blipFill>
        <p:spPr>
          <a:xfrm>
            <a:off x="4426109" y="1518456"/>
            <a:ext cx="2568575" cy="1828165"/>
          </a:xfrm>
          <a:prstGeom prst="rect">
            <a:avLst/>
          </a:prstGeom>
        </p:spPr>
      </p:pic>
      <p:pic>
        <p:nvPicPr>
          <p:cNvPr id="8" name="Picture 7">
            <a:extLst>
              <a:ext uri="{FF2B5EF4-FFF2-40B4-BE49-F238E27FC236}">
                <a16:creationId xmlns:a16="http://schemas.microsoft.com/office/drawing/2014/main" id="{501D619C-2443-E047-BA34-71E84CCDDFCE}"/>
              </a:ext>
            </a:extLst>
          </p:cNvPr>
          <p:cNvPicPr/>
          <p:nvPr/>
        </p:nvPicPr>
        <p:blipFill>
          <a:blip r:embed="rId4"/>
          <a:stretch>
            <a:fillRect/>
          </a:stretch>
        </p:blipFill>
        <p:spPr>
          <a:xfrm>
            <a:off x="7263095" y="1546077"/>
            <a:ext cx="2699553" cy="1912983"/>
          </a:xfrm>
          <a:prstGeom prst="rect">
            <a:avLst/>
          </a:prstGeom>
        </p:spPr>
      </p:pic>
      <p:pic>
        <p:nvPicPr>
          <p:cNvPr id="9" name="Picture 8">
            <a:extLst>
              <a:ext uri="{FF2B5EF4-FFF2-40B4-BE49-F238E27FC236}">
                <a16:creationId xmlns:a16="http://schemas.microsoft.com/office/drawing/2014/main" id="{D5D16457-95F7-D94B-AD9B-AB1C51E6C613}"/>
              </a:ext>
            </a:extLst>
          </p:cNvPr>
          <p:cNvPicPr/>
          <p:nvPr/>
        </p:nvPicPr>
        <p:blipFill>
          <a:blip r:embed="rId5"/>
          <a:stretch>
            <a:fillRect/>
          </a:stretch>
        </p:blipFill>
        <p:spPr>
          <a:xfrm>
            <a:off x="1418444" y="4415037"/>
            <a:ext cx="2485389" cy="1843860"/>
          </a:xfrm>
          <a:prstGeom prst="rect">
            <a:avLst/>
          </a:prstGeom>
        </p:spPr>
      </p:pic>
      <p:pic>
        <p:nvPicPr>
          <p:cNvPr id="10" name="Picture 9">
            <a:extLst>
              <a:ext uri="{FF2B5EF4-FFF2-40B4-BE49-F238E27FC236}">
                <a16:creationId xmlns:a16="http://schemas.microsoft.com/office/drawing/2014/main" id="{A08A67A1-03C2-5C46-AF72-DA7960D86121}"/>
              </a:ext>
            </a:extLst>
          </p:cNvPr>
          <p:cNvPicPr/>
          <p:nvPr/>
        </p:nvPicPr>
        <p:blipFill>
          <a:blip r:embed="rId6"/>
          <a:stretch>
            <a:fillRect/>
          </a:stretch>
        </p:blipFill>
        <p:spPr>
          <a:xfrm>
            <a:off x="4469583" y="4453781"/>
            <a:ext cx="2568575" cy="1901136"/>
          </a:xfrm>
          <a:prstGeom prst="rect">
            <a:avLst/>
          </a:prstGeom>
        </p:spPr>
      </p:pic>
      <p:pic>
        <p:nvPicPr>
          <p:cNvPr id="11" name="Picture 10">
            <a:extLst>
              <a:ext uri="{FF2B5EF4-FFF2-40B4-BE49-F238E27FC236}">
                <a16:creationId xmlns:a16="http://schemas.microsoft.com/office/drawing/2014/main" id="{5CCB539F-342D-B849-909E-CACB5E1BB72E}"/>
              </a:ext>
            </a:extLst>
          </p:cNvPr>
          <p:cNvPicPr/>
          <p:nvPr/>
        </p:nvPicPr>
        <p:blipFill>
          <a:blip r:embed="rId7"/>
          <a:stretch>
            <a:fillRect/>
          </a:stretch>
        </p:blipFill>
        <p:spPr>
          <a:xfrm>
            <a:off x="7394075" y="4453780"/>
            <a:ext cx="2568574" cy="1911497"/>
          </a:xfrm>
          <a:prstGeom prst="rect">
            <a:avLst/>
          </a:prstGeom>
        </p:spPr>
      </p:pic>
      <p:sp>
        <p:nvSpPr>
          <p:cNvPr id="12" name="TextBox 11">
            <a:extLst>
              <a:ext uri="{FF2B5EF4-FFF2-40B4-BE49-F238E27FC236}">
                <a16:creationId xmlns:a16="http://schemas.microsoft.com/office/drawing/2014/main" id="{E4BB3F34-AED7-DF49-BC2D-13F7DCA2CF61}"/>
              </a:ext>
            </a:extLst>
          </p:cNvPr>
          <p:cNvSpPr txBox="1"/>
          <p:nvPr/>
        </p:nvSpPr>
        <p:spPr>
          <a:xfrm>
            <a:off x="1471866" y="4175402"/>
            <a:ext cx="1598515" cy="338554"/>
          </a:xfrm>
          <a:prstGeom prst="rect">
            <a:avLst/>
          </a:prstGeom>
          <a:noFill/>
        </p:spPr>
        <p:txBody>
          <a:bodyPr wrap="none" rtlCol="0">
            <a:spAutoFit/>
          </a:bodyPr>
          <a:lstStyle/>
          <a:p>
            <a:r>
              <a:rPr lang="en-US" sz="1600" dirty="0">
                <a:solidFill>
                  <a:schemeClr val="tx2">
                    <a:lumMod val="50000"/>
                  </a:schemeClr>
                </a:solidFill>
              </a:rPr>
              <a:t>Inertia = 221040 </a:t>
            </a:r>
          </a:p>
        </p:txBody>
      </p:sp>
      <p:sp>
        <p:nvSpPr>
          <p:cNvPr id="13" name="TextBox 12">
            <a:extLst>
              <a:ext uri="{FF2B5EF4-FFF2-40B4-BE49-F238E27FC236}">
                <a16:creationId xmlns:a16="http://schemas.microsoft.com/office/drawing/2014/main" id="{C0ED1772-2C03-0B4E-9BE6-E86D5490F316}"/>
              </a:ext>
            </a:extLst>
          </p:cNvPr>
          <p:cNvSpPr txBox="1"/>
          <p:nvPr/>
        </p:nvSpPr>
        <p:spPr>
          <a:xfrm>
            <a:off x="2362820" y="3775657"/>
            <a:ext cx="596638" cy="338554"/>
          </a:xfrm>
          <a:prstGeom prst="rect">
            <a:avLst/>
          </a:prstGeom>
          <a:noFill/>
        </p:spPr>
        <p:txBody>
          <a:bodyPr wrap="none" rtlCol="0">
            <a:spAutoFit/>
          </a:bodyPr>
          <a:lstStyle/>
          <a:p>
            <a:r>
              <a:rPr lang="en-US" sz="1600" b="1" dirty="0">
                <a:solidFill>
                  <a:schemeClr val="tx2">
                    <a:lumMod val="50000"/>
                  </a:schemeClr>
                </a:solidFill>
              </a:rPr>
              <a:t>K = 3</a:t>
            </a:r>
          </a:p>
        </p:txBody>
      </p:sp>
      <p:sp>
        <p:nvSpPr>
          <p:cNvPr id="14" name="TextBox 13">
            <a:extLst>
              <a:ext uri="{FF2B5EF4-FFF2-40B4-BE49-F238E27FC236}">
                <a16:creationId xmlns:a16="http://schemas.microsoft.com/office/drawing/2014/main" id="{F98B1302-BFE6-964C-A137-61DD4BFEDC03}"/>
              </a:ext>
            </a:extLst>
          </p:cNvPr>
          <p:cNvSpPr txBox="1"/>
          <p:nvPr/>
        </p:nvSpPr>
        <p:spPr>
          <a:xfrm>
            <a:off x="5306570" y="3755938"/>
            <a:ext cx="596638" cy="338554"/>
          </a:xfrm>
          <a:prstGeom prst="rect">
            <a:avLst/>
          </a:prstGeom>
          <a:noFill/>
        </p:spPr>
        <p:txBody>
          <a:bodyPr wrap="none" rtlCol="0">
            <a:spAutoFit/>
          </a:bodyPr>
          <a:lstStyle/>
          <a:p>
            <a:r>
              <a:rPr lang="en-US" sz="1600" b="1" dirty="0">
                <a:solidFill>
                  <a:schemeClr val="tx2">
                    <a:lumMod val="50000"/>
                  </a:schemeClr>
                </a:solidFill>
              </a:rPr>
              <a:t>K = 5</a:t>
            </a:r>
          </a:p>
        </p:txBody>
      </p:sp>
      <p:sp>
        <p:nvSpPr>
          <p:cNvPr id="15" name="TextBox 14">
            <a:extLst>
              <a:ext uri="{FF2B5EF4-FFF2-40B4-BE49-F238E27FC236}">
                <a16:creationId xmlns:a16="http://schemas.microsoft.com/office/drawing/2014/main" id="{E241B99F-65EC-F843-9D3D-B01FA83CB3A0}"/>
              </a:ext>
            </a:extLst>
          </p:cNvPr>
          <p:cNvSpPr txBox="1"/>
          <p:nvPr/>
        </p:nvSpPr>
        <p:spPr>
          <a:xfrm>
            <a:off x="8452656" y="3743548"/>
            <a:ext cx="700833" cy="338554"/>
          </a:xfrm>
          <a:prstGeom prst="rect">
            <a:avLst/>
          </a:prstGeom>
          <a:noFill/>
        </p:spPr>
        <p:txBody>
          <a:bodyPr wrap="none" rtlCol="0">
            <a:spAutoFit/>
          </a:bodyPr>
          <a:lstStyle/>
          <a:p>
            <a:r>
              <a:rPr lang="en-US" sz="1600" b="1" dirty="0">
                <a:solidFill>
                  <a:schemeClr val="tx2">
                    <a:lumMod val="50000"/>
                  </a:schemeClr>
                </a:solidFill>
              </a:rPr>
              <a:t>K = 10</a:t>
            </a:r>
          </a:p>
        </p:txBody>
      </p:sp>
      <p:sp>
        <p:nvSpPr>
          <p:cNvPr id="16" name="TextBox 15">
            <a:extLst>
              <a:ext uri="{FF2B5EF4-FFF2-40B4-BE49-F238E27FC236}">
                <a16:creationId xmlns:a16="http://schemas.microsoft.com/office/drawing/2014/main" id="{4A497945-9DA7-0B45-B748-F82ED72B9E4F}"/>
              </a:ext>
            </a:extLst>
          </p:cNvPr>
          <p:cNvSpPr txBox="1"/>
          <p:nvPr/>
        </p:nvSpPr>
        <p:spPr>
          <a:xfrm>
            <a:off x="4589171" y="4200048"/>
            <a:ext cx="1645002" cy="338554"/>
          </a:xfrm>
          <a:prstGeom prst="rect">
            <a:avLst/>
          </a:prstGeom>
          <a:noFill/>
        </p:spPr>
        <p:txBody>
          <a:bodyPr wrap="none" rtlCol="0">
            <a:spAutoFit/>
          </a:bodyPr>
          <a:lstStyle/>
          <a:p>
            <a:r>
              <a:rPr lang="en-US" sz="1600" dirty="0">
                <a:solidFill>
                  <a:schemeClr val="tx2">
                    <a:lumMod val="50000"/>
                  </a:schemeClr>
                </a:solidFill>
              </a:rPr>
              <a:t>Inertia = 196542  </a:t>
            </a:r>
          </a:p>
        </p:txBody>
      </p:sp>
      <p:sp>
        <p:nvSpPr>
          <p:cNvPr id="17" name="TextBox 16">
            <a:extLst>
              <a:ext uri="{FF2B5EF4-FFF2-40B4-BE49-F238E27FC236}">
                <a16:creationId xmlns:a16="http://schemas.microsoft.com/office/drawing/2014/main" id="{66C8851B-9F38-D546-A5A3-B42126196059}"/>
              </a:ext>
            </a:extLst>
          </p:cNvPr>
          <p:cNvSpPr txBox="1"/>
          <p:nvPr/>
        </p:nvSpPr>
        <p:spPr>
          <a:xfrm>
            <a:off x="7463537" y="4227666"/>
            <a:ext cx="1691489" cy="338554"/>
          </a:xfrm>
          <a:prstGeom prst="rect">
            <a:avLst/>
          </a:prstGeom>
          <a:noFill/>
        </p:spPr>
        <p:txBody>
          <a:bodyPr wrap="none" rtlCol="0">
            <a:spAutoFit/>
          </a:bodyPr>
          <a:lstStyle/>
          <a:p>
            <a:r>
              <a:rPr lang="en-US" sz="1600" dirty="0">
                <a:solidFill>
                  <a:schemeClr val="tx2">
                    <a:lumMod val="50000"/>
                  </a:schemeClr>
                </a:solidFill>
              </a:rPr>
              <a:t>Inertia = 168135   </a:t>
            </a:r>
          </a:p>
        </p:txBody>
      </p:sp>
      <p:sp>
        <p:nvSpPr>
          <p:cNvPr id="18" name="TextBox 17">
            <a:extLst>
              <a:ext uri="{FF2B5EF4-FFF2-40B4-BE49-F238E27FC236}">
                <a16:creationId xmlns:a16="http://schemas.microsoft.com/office/drawing/2014/main" id="{D6DBB52C-35F1-C446-A8C2-FBB71B74F986}"/>
              </a:ext>
            </a:extLst>
          </p:cNvPr>
          <p:cNvSpPr txBox="1"/>
          <p:nvPr/>
        </p:nvSpPr>
        <p:spPr>
          <a:xfrm>
            <a:off x="1413166" y="902249"/>
            <a:ext cx="2644250" cy="584775"/>
          </a:xfrm>
          <a:prstGeom prst="rect">
            <a:avLst/>
          </a:prstGeom>
          <a:noFill/>
        </p:spPr>
        <p:txBody>
          <a:bodyPr wrap="none" rtlCol="0">
            <a:spAutoFit/>
          </a:bodyPr>
          <a:lstStyle/>
          <a:p>
            <a:pPr algn="ctr"/>
            <a:r>
              <a:rPr lang="en-US" sz="1600" b="1" dirty="0">
                <a:solidFill>
                  <a:schemeClr val="tx2">
                    <a:lumMod val="50000"/>
                  </a:schemeClr>
                </a:solidFill>
              </a:rPr>
              <a:t>Inertia k = 1 – 100 </a:t>
            </a:r>
          </a:p>
          <a:p>
            <a:pPr algn="ctr"/>
            <a:r>
              <a:rPr lang="en-US" sz="1600" b="1" dirty="0">
                <a:solidFill>
                  <a:schemeClr val="tx2">
                    <a:lumMod val="50000"/>
                  </a:schemeClr>
                </a:solidFill>
              </a:rPr>
              <a:t>On actual numerical features</a:t>
            </a:r>
          </a:p>
        </p:txBody>
      </p:sp>
      <p:sp>
        <p:nvSpPr>
          <p:cNvPr id="19" name="TextBox 18">
            <a:extLst>
              <a:ext uri="{FF2B5EF4-FFF2-40B4-BE49-F238E27FC236}">
                <a16:creationId xmlns:a16="http://schemas.microsoft.com/office/drawing/2014/main" id="{173A341C-DC02-D643-9F6B-C3147A0FEA3A}"/>
              </a:ext>
            </a:extLst>
          </p:cNvPr>
          <p:cNvSpPr txBox="1"/>
          <p:nvPr/>
        </p:nvSpPr>
        <p:spPr>
          <a:xfrm>
            <a:off x="4682035" y="891107"/>
            <a:ext cx="2185406" cy="584775"/>
          </a:xfrm>
          <a:prstGeom prst="rect">
            <a:avLst/>
          </a:prstGeom>
          <a:noFill/>
        </p:spPr>
        <p:txBody>
          <a:bodyPr wrap="none" rtlCol="0">
            <a:spAutoFit/>
          </a:bodyPr>
          <a:lstStyle/>
          <a:p>
            <a:pPr algn="ctr"/>
            <a:r>
              <a:rPr lang="en-US" sz="1600" b="1" dirty="0">
                <a:solidFill>
                  <a:schemeClr val="tx2">
                    <a:lumMod val="50000"/>
                  </a:schemeClr>
                </a:solidFill>
              </a:rPr>
              <a:t>Inertia k = 1 – 100 </a:t>
            </a:r>
          </a:p>
          <a:p>
            <a:pPr algn="ctr"/>
            <a:r>
              <a:rPr lang="en-US" sz="1600" b="1" dirty="0">
                <a:solidFill>
                  <a:schemeClr val="tx2">
                    <a:lumMod val="50000"/>
                  </a:schemeClr>
                </a:solidFill>
              </a:rPr>
              <a:t>On normalized features</a:t>
            </a:r>
          </a:p>
        </p:txBody>
      </p:sp>
      <p:sp>
        <p:nvSpPr>
          <p:cNvPr id="20" name="TextBox 19">
            <a:extLst>
              <a:ext uri="{FF2B5EF4-FFF2-40B4-BE49-F238E27FC236}">
                <a16:creationId xmlns:a16="http://schemas.microsoft.com/office/drawing/2014/main" id="{8C2FCFD1-F9BA-D346-B870-76EDECEF4F13}"/>
              </a:ext>
            </a:extLst>
          </p:cNvPr>
          <p:cNvSpPr txBox="1"/>
          <p:nvPr/>
        </p:nvSpPr>
        <p:spPr>
          <a:xfrm>
            <a:off x="7281380" y="891107"/>
            <a:ext cx="2793970" cy="584775"/>
          </a:xfrm>
          <a:prstGeom prst="rect">
            <a:avLst/>
          </a:prstGeom>
          <a:noFill/>
        </p:spPr>
        <p:txBody>
          <a:bodyPr wrap="none" rtlCol="0">
            <a:spAutoFit/>
          </a:bodyPr>
          <a:lstStyle/>
          <a:p>
            <a:pPr algn="ctr"/>
            <a:r>
              <a:rPr lang="en-US" sz="1600" b="1" dirty="0">
                <a:solidFill>
                  <a:schemeClr val="tx2">
                    <a:lumMod val="50000"/>
                  </a:schemeClr>
                </a:solidFill>
              </a:rPr>
              <a:t>Inertia k = 1 – 100 </a:t>
            </a:r>
          </a:p>
          <a:p>
            <a:pPr algn="ctr"/>
            <a:r>
              <a:rPr lang="en-US" sz="1600" b="1" dirty="0">
                <a:solidFill>
                  <a:schemeClr val="tx2">
                    <a:lumMod val="50000"/>
                  </a:schemeClr>
                </a:solidFill>
              </a:rPr>
              <a:t>On PCA of normalized features</a:t>
            </a:r>
          </a:p>
        </p:txBody>
      </p:sp>
    </p:spTree>
    <p:extLst>
      <p:ext uri="{BB962C8B-B14F-4D97-AF65-F5344CB8AC3E}">
        <p14:creationId xmlns:p14="http://schemas.microsoft.com/office/powerpoint/2010/main" val="213021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96271-4381-394A-A35D-83D13F5A492C}"/>
              </a:ext>
            </a:extLst>
          </p:cNvPr>
          <p:cNvPicPr>
            <a:picLocks noChangeAspect="1"/>
          </p:cNvPicPr>
          <p:nvPr/>
        </p:nvPicPr>
        <p:blipFill>
          <a:blip r:embed="rId2"/>
          <a:stretch>
            <a:fillRect/>
          </a:stretch>
        </p:blipFill>
        <p:spPr>
          <a:xfrm>
            <a:off x="370499" y="956333"/>
            <a:ext cx="3536950" cy="1752600"/>
          </a:xfrm>
          <a:prstGeom prst="rect">
            <a:avLst/>
          </a:prstGeom>
        </p:spPr>
      </p:pic>
      <p:pic>
        <p:nvPicPr>
          <p:cNvPr id="5" name="Picture 4">
            <a:extLst>
              <a:ext uri="{FF2B5EF4-FFF2-40B4-BE49-F238E27FC236}">
                <a16:creationId xmlns:a16="http://schemas.microsoft.com/office/drawing/2014/main" id="{EDA7C419-58DA-D94F-93B2-7952D1289333}"/>
              </a:ext>
            </a:extLst>
          </p:cNvPr>
          <p:cNvPicPr>
            <a:picLocks noChangeAspect="1"/>
          </p:cNvPicPr>
          <p:nvPr/>
        </p:nvPicPr>
        <p:blipFill>
          <a:blip r:embed="rId3"/>
          <a:stretch>
            <a:fillRect/>
          </a:stretch>
        </p:blipFill>
        <p:spPr>
          <a:xfrm>
            <a:off x="3973372" y="2872223"/>
            <a:ext cx="3555633" cy="1752599"/>
          </a:xfrm>
          <a:prstGeom prst="rect">
            <a:avLst/>
          </a:prstGeom>
        </p:spPr>
      </p:pic>
      <p:pic>
        <p:nvPicPr>
          <p:cNvPr id="6" name="Picture 5">
            <a:extLst>
              <a:ext uri="{FF2B5EF4-FFF2-40B4-BE49-F238E27FC236}">
                <a16:creationId xmlns:a16="http://schemas.microsoft.com/office/drawing/2014/main" id="{BF720903-6245-524E-8D13-939A5680E09E}"/>
              </a:ext>
            </a:extLst>
          </p:cNvPr>
          <p:cNvPicPr>
            <a:picLocks noChangeAspect="1"/>
          </p:cNvPicPr>
          <p:nvPr/>
        </p:nvPicPr>
        <p:blipFill>
          <a:blip r:embed="rId4"/>
          <a:stretch>
            <a:fillRect/>
          </a:stretch>
        </p:blipFill>
        <p:spPr>
          <a:xfrm>
            <a:off x="250601" y="2872223"/>
            <a:ext cx="3602873" cy="1775974"/>
          </a:xfrm>
          <a:prstGeom prst="rect">
            <a:avLst/>
          </a:prstGeom>
        </p:spPr>
      </p:pic>
      <p:pic>
        <p:nvPicPr>
          <p:cNvPr id="7" name="Picture 6">
            <a:extLst>
              <a:ext uri="{FF2B5EF4-FFF2-40B4-BE49-F238E27FC236}">
                <a16:creationId xmlns:a16="http://schemas.microsoft.com/office/drawing/2014/main" id="{63983A16-9605-1740-A87D-21979E5D4541}"/>
              </a:ext>
            </a:extLst>
          </p:cNvPr>
          <p:cNvPicPr>
            <a:picLocks noChangeAspect="1"/>
          </p:cNvPicPr>
          <p:nvPr/>
        </p:nvPicPr>
        <p:blipFill>
          <a:blip r:embed="rId5"/>
          <a:stretch>
            <a:fillRect/>
          </a:stretch>
        </p:blipFill>
        <p:spPr>
          <a:xfrm>
            <a:off x="3961510" y="932959"/>
            <a:ext cx="3575303" cy="1752599"/>
          </a:xfrm>
          <a:prstGeom prst="rect">
            <a:avLst/>
          </a:prstGeom>
        </p:spPr>
      </p:pic>
      <p:pic>
        <p:nvPicPr>
          <p:cNvPr id="8" name="Picture 7">
            <a:extLst>
              <a:ext uri="{FF2B5EF4-FFF2-40B4-BE49-F238E27FC236}">
                <a16:creationId xmlns:a16="http://schemas.microsoft.com/office/drawing/2014/main" id="{23022DBC-595C-234D-9C3B-390A77558560}"/>
              </a:ext>
            </a:extLst>
          </p:cNvPr>
          <p:cNvPicPr>
            <a:picLocks noChangeAspect="1"/>
          </p:cNvPicPr>
          <p:nvPr/>
        </p:nvPicPr>
        <p:blipFill>
          <a:blip r:embed="rId6"/>
          <a:stretch>
            <a:fillRect/>
          </a:stretch>
        </p:blipFill>
        <p:spPr>
          <a:xfrm>
            <a:off x="351817" y="4867522"/>
            <a:ext cx="3501658" cy="1753995"/>
          </a:xfrm>
          <a:prstGeom prst="rect">
            <a:avLst/>
          </a:prstGeom>
        </p:spPr>
      </p:pic>
      <p:pic>
        <p:nvPicPr>
          <p:cNvPr id="9" name="Picture 8">
            <a:extLst>
              <a:ext uri="{FF2B5EF4-FFF2-40B4-BE49-F238E27FC236}">
                <a16:creationId xmlns:a16="http://schemas.microsoft.com/office/drawing/2014/main" id="{CF5D1200-6285-334A-96E5-6525BC66B0C3}"/>
              </a:ext>
            </a:extLst>
          </p:cNvPr>
          <p:cNvPicPr>
            <a:picLocks noChangeAspect="1"/>
          </p:cNvPicPr>
          <p:nvPr/>
        </p:nvPicPr>
        <p:blipFill>
          <a:blip r:embed="rId7"/>
          <a:stretch>
            <a:fillRect/>
          </a:stretch>
        </p:blipFill>
        <p:spPr>
          <a:xfrm>
            <a:off x="4159350" y="4865917"/>
            <a:ext cx="3353894" cy="1752599"/>
          </a:xfrm>
          <a:prstGeom prst="rect">
            <a:avLst/>
          </a:prstGeom>
        </p:spPr>
      </p:pic>
      <p:pic>
        <p:nvPicPr>
          <p:cNvPr id="10" name="Picture 9">
            <a:extLst>
              <a:ext uri="{FF2B5EF4-FFF2-40B4-BE49-F238E27FC236}">
                <a16:creationId xmlns:a16="http://schemas.microsoft.com/office/drawing/2014/main" id="{0CAB8390-810C-784A-BECE-9C0FB31B4830}"/>
              </a:ext>
            </a:extLst>
          </p:cNvPr>
          <p:cNvPicPr>
            <a:picLocks noChangeAspect="1"/>
          </p:cNvPicPr>
          <p:nvPr/>
        </p:nvPicPr>
        <p:blipFill>
          <a:blip r:embed="rId8"/>
          <a:stretch>
            <a:fillRect/>
          </a:stretch>
        </p:blipFill>
        <p:spPr>
          <a:xfrm>
            <a:off x="7772398" y="891819"/>
            <a:ext cx="3593931" cy="1822637"/>
          </a:xfrm>
          <a:prstGeom prst="rect">
            <a:avLst/>
          </a:prstGeom>
        </p:spPr>
      </p:pic>
      <p:pic>
        <p:nvPicPr>
          <p:cNvPr id="12" name="Picture 11">
            <a:extLst>
              <a:ext uri="{FF2B5EF4-FFF2-40B4-BE49-F238E27FC236}">
                <a16:creationId xmlns:a16="http://schemas.microsoft.com/office/drawing/2014/main" id="{602CC1AA-1CE5-3B49-8B04-5ED29A723F8F}"/>
              </a:ext>
            </a:extLst>
          </p:cNvPr>
          <p:cNvPicPr>
            <a:picLocks noChangeAspect="1"/>
          </p:cNvPicPr>
          <p:nvPr/>
        </p:nvPicPr>
        <p:blipFill>
          <a:blip r:embed="rId9"/>
          <a:stretch>
            <a:fillRect/>
          </a:stretch>
        </p:blipFill>
        <p:spPr>
          <a:xfrm>
            <a:off x="7670675" y="2888721"/>
            <a:ext cx="3593931" cy="1793739"/>
          </a:xfrm>
          <a:prstGeom prst="rect">
            <a:avLst/>
          </a:prstGeom>
        </p:spPr>
      </p:pic>
      <p:pic>
        <p:nvPicPr>
          <p:cNvPr id="13" name="Picture 12">
            <a:extLst>
              <a:ext uri="{FF2B5EF4-FFF2-40B4-BE49-F238E27FC236}">
                <a16:creationId xmlns:a16="http://schemas.microsoft.com/office/drawing/2014/main" id="{F38FA8A4-023E-B242-998F-C5314701C6AB}"/>
              </a:ext>
            </a:extLst>
          </p:cNvPr>
          <p:cNvPicPr>
            <a:picLocks noChangeAspect="1"/>
          </p:cNvPicPr>
          <p:nvPr/>
        </p:nvPicPr>
        <p:blipFill>
          <a:blip r:embed="rId10"/>
          <a:stretch>
            <a:fillRect/>
          </a:stretch>
        </p:blipFill>
        <p:spPr>
          <a:xfrm>
            <a:off x="7627131" y="4842080"/>
            <a:ext cx="3593931" cy="1787322"/>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Actual Scale Features Distribution</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spTree>
    <p:extLst>
      <p:ext uri="{BB962C8B-B14F-4D97-AF65-F5344CB8AC3E}">
        <p14:creationId xmlns:p14="http://schemas.microsoft.com/office/powerpoint/2010/main" val="270434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ABCDD9-EA5D-2C43-89ED-7DBC5B9F0108}"/>
              </a:ext>
            </a:extLst>
          </p:cNvPr>
          <p:cNvPicPr>
            <a:picLocks noChangeAspect="1"/>
          </p:cNvPicPr>
          <p:nvPr/>
        </p:nvPicPr>
        <p:blipFill>
          <a:blip r:embed="rId2"/>
          <a:stretch>
            <a:fillRect/>
          </a:stretch>
        </p:blipFill>
        <p:spPr>
          <a:xfrm>
            <a:off x="7751501" y="4899743"/>
            <a:ext cx="3478046" cy="1761692"/>
          </a:xfrm>
          <a:prstGeom prst="rect">
            <a:avLst/>
          </a:prstGeom>
        </p:spPr>
      </p:pic>
      <p:pic>
        <p:nvPicPr>
          <p:cNvPr id="29" name="Picture 28">
            <a:extLst>
              <a:ext uri="{FF2B5EF4-FFF2-40B4-BE49-F238E27FC236}">
                <a16:creationId xmlns:a16="http://schemas.microsoft.com/office/drawing/2014/main" id="{2BD71704-904E-EB4C-A128-48E1CF56A792}"/>
              </a:ext>
            </a:extLst>
          </p:cNvPr>
          <p:cNvPicPr>
            <a:picLocks noChangeAspect="1"/>
          </p:cNvPicPr>
          <p:nvPr/>
        </p:nvPicPr>
        <p:blipFill>
          <a:blip r:embed="rId3"/>
          <a:stretch>
            <a:fillRect/>
          </a:stretch>
        </p:blipFill>
        <p:spPr>
          <a:xfrm>
            <a:off x="7805056" y="959568"/>
            <a:ext cx="3420511" cy="1761692"/>
          </a:xfrm>
          <a:prstGeom prst="rect">
            <a:avLst/>
          </a:prstGeom>
        </p:spPr>
      </p:pic>
      <p:pic>
        <p:nvPicPr>
          <p:cNvPr id="28" name="Picture 27">
            <a:extLst>
              <a:ext uri="{FF2B5EF4-FFF2-40B4-BE49-F238E27FC236}">
                <a16:creationId xmlns:a16="http://schemas.microsoft.com/office/drawing/2014/main" id="{865A761B-8FA4-5549-970C-B60A5AA4685B}"/>
              </a:ext>
            </a:extLst>
          </p:cNvPr>
          <p:cNvPicPr>
            <a:picLocks noChangeAspect="1"/>
          </p:cNvPicPr>
          <p:nvPr/>
        </p:nvPicPr>
        <p:blipFill>
          <a:blip r:embed="rId4"/>
          <a:stretch>
            <a:fillRect/>
          </a:stretch>
        </p:blipFill>
        <p:spPr>
          <a:xfrm>
            <a:off x="4069245" y="4885624"/>
            <a:ext cx="3464887" cy="1784352"/>
          </a:xfrm>
          <a:prstGeom prst="rect">
            <a:avLst/>
          </a:prstGeom>
        </p:spPr>
      </p:pic>
      <p:pic>
        <p:nvPicPr>
          <p:cNvPr id="27" name="Picture 26">
            <a:extLst>
              <a:ext uri="{FF2B5EF4-FFF2-40B4-BE49-F238E27FC236}">
                <a16:creationId xmlns:a16="http://schemas.microsoft.com/office/drawing/2014/main" id="{C462FF88-4A72-E847-8A80-65FA240F8BFF}"/>
              </a:ext>
            </a:extLst>
          </p:cNvPr>
          <p:cNvPicPr>
            <a:picLocks noChangeAspect="1"/>
          </p:cNvPicPr>
          <p:nvPr/>
        </p:nvPicPr>
        <p:blipFill>
          <a:blip r:embed="rId5"/>
          <a:stretch>
            <a:fillRect/>
          </a:stretch>
        </p:blipFill>
        <p:spPr>
          <a:xfrm>
            <a:off x="4085467" y="2944448"/>
            <a:ext cx="3448665" cy="1724333"/>
          </a:xfrm>
          <a:prstGeom prst="rect">
            <a:avLst/>
          </a:prstGeom>
        </p:spPr>
      </p:pic>
      <p:pic>
        <p:nvPicPr>
          <p:cNvPr id="26" name="Picture 25">
            <a:extLst>
              <a:ext uri="{FF2B5EF4-FFF2-40B4-BE49-F238E27FC236}">
                <a16:creationId xmlns:a16="http://schemas.microsoft.com/office/drawing/2014/main" id="{6C0EC8F0-9A04-8742-BB76-DD56FD3F40A0}"/>
              </a:ext>
            </a:extLst>
          </p:cNvPr>
          <p:cNvPicPr>
            <a:picLocks noChangeAspect="1"/>
          </p:cNvPicPr>
          <p:nvPr/>
        </p:nvPicPr>
        <p:blipFill>
          <a:blip r:embed="rId6"/>
          <a:stretch>
            <a:fillRect/>
          </a:stretch>
        </p:blipFill>
        <p:spPr>
          <a:xfrm>
            <a:off x="4104283" y="959568"/>
            <a:ext cx="3415382" cy="1726665"/>
          </a:xfrm>
          <a:prstGeom prst="rect">
            <a:avLst/>
          </a:prstGeom>
        </p:spPr>
      </p:pic>
      <p:pic>
        <p:nvPicPr>
          <p:cNvPr id="25" name="Picture 24">
            <a:extLst>
              <a:ext uri="{FF2B5EF4-FFF2-40B4-BE49-F238E27FC236}">
                <a16:creationId xmlns:a16="http://schemas.microsoft.com/office/drawing/2014/main" id="{3487F705-A433-464C-A1FA-44CED302A8F8}"/>
              </a:ext>
            </a:extLst>
          </p:cNvPr>
          <p:cNvPicPr>
            <a:picLocks noChangeAspect="1"/>
          </p:cNvPicPr>
          <p:nvPr/>
        </p:nvPicPr>
        <p:blipFill>
          <a:blip r:embed="rId7"/>
          <a:stretch>
            <a:fillRect/>
          </a:stretch>
        </p:blipFill>
        <p:spPr>
          <a:xfrm>
            <a:off x="412018" y="4911829"/>
            <a:ext cx="3401488" cy="1732474"/>
          </a:xfrm>
          <a:prstGeom prst="rect">
            <a:avLst/>
          </a:prstGeom>
        </p:spPr>
      </p:pic>
      <p:pic>
        <p:nvPicPr>
          <p:cNvPr id="11" name="Picture 10">
            <a:extLst>
              <a:ext uri="{FF2B5EF4-FFF2-40B4-BE49-F238E27FC236}">
                <a16:creationId xmlns:a16="http://schemas.microsoft.com/office/drawing/2014/main" id="{9D868E98-EC21-E04B-B340-BEE74C8E106B}"/>
              </a:ext>
            </a:extLst>
          </p:cNvPr>
          <p:cNvPicPr>
            <a:picLocks noChangeAspect="1"/>
          </p:cNvPicPr>
          <p:nvPr/>
        </p:nvPicPr>
        <p:blipFill>
          <a:blip r:embed="rId8"/>
          <a:stretch>
            <a:fillRect/>
          </a:stretch>
        </p:blipFill>
        <p:spPr>
          <a:xfrm>
            <a:off x="412018" y="2929420"/>
            <a:ext cx="3383512" cy="1732559"/>
          </a:xfrm>
          <a:prstGeom prst="rect">
            <a:avLst/>
          </a:prstGeom>
        </p:spPr>
      </p:pic>
      <p:pic>
        <p:nvPicPr>
          <p:cNvPr id="3" name="Picture 2">
            <a:extLst>
              <a:ext uri="{FF2B5EF4-FFF2-40B4-BE49-F238E27FC236}">
                <a16:creationId xmlns:a16="http://schemas.microsoft.com/office/drawing/2014/main" id="{E6507370-A77E-C847-99DC-7EF76445F5EE}"/>
              </a:ext>
            </a:extLst>
          </p:cNvPr>
          <p:cNvPicPr>
            <a:picLocks noChangeAspect="1"/>
          </p:cNvPicPr>
          <p:nvPr/>
        </p:nvPicPr>
        <p:blipFill>
          <a:blip r:embed="rId9"/>
          <a:stretch>
            <a:fillRect/>
          </a:stretch>
        </p:blipFill>
        <p:spPr>
          <a:xfrm>
            <a:off x="436168" y="969883"/>
            <a:ext cx="3289758" cy="1709687"/>
          </a:xfrm>
          <a:prstGeom prst="rect">
            <a:avLst/>
          </a:prstGeom>
        </p:spPr>
      </p:pic>
      <p:pic>
        <p:nvPicPr>
          <p:cNvPr id="2" name="Picture 1">
            <a:extLst>
              <a:ext uri="{FF2B5EF4-FFF2-40B4-BE49-F238E27FC236}">
                <a16:creationId xmlns:a16="http://schemas.microsoft.com/office/drawing/2014/main" id="{F201D2B2-ACF2-D846-B907-5F4F20CC5A30}"/>
              </a:ext>
            </a:extLst>
          </p:cNvPr>
          <p:cNvPicPr>
            <a:picLocks noChangeAspect="1"/>
          </p:cNvPicPr>
          <p:nvPr/>
        </p:nvPicPr>
        <p:blipFill>
          <a:blip r:embed="rId10"/>
          <a:stretch>
            <a:fillRect/>
          </a:stretch>
        </p:blipFill>
        <p:spPr>
          <a:xfrm>
            <a:off x="7772398" y="2900904"/>
            <a:ext cx="3448664" cy="1772319"/>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Standard Normal Scale Features Distribution</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spTree>
    <p:extLst>
      <p:ext uri="{BB962C8B-B14F-4D97-AF65-F5344CB8AC3E}">
        <p14:creationId xmlns:p14="http://schemas.microsoft.com/office/powerpoint/2010/main" val="3159533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B9D59E-0D90-E14E-B510-BFDA9504AC56}"/>
              </a:ext>
            </a:extLst>
          </p:cNvPr>
          <p:cNvPicPr>
            <a:picLocks noChangeAspect="1"/>
          </p:cNvPicPr>
          <p:nvPr/>
        </p:nvPicPr>
        <p:blipFill>
          <a:blip r:embed="rId2"/>
          <a:stretch>
            <a:fillRect/>
          </a:stretch>
        </p:blipFill>
        <p:spPr>
          <a:xfrm>
            <a:off x="4094799" y="4920742"/>
            <a:ext cx="3497412" cy="1738973"/>
          </a:xfrm>
          <a:prstGeom prst="rect">
            <a:avLst/>
          </a:prstGeom>
        </p:spPr>
      </p:pic>
      <p:pic>
        <p:nvPicPr>
          <p:cNvPr id="12" name="Picture 11">
            <a:extLst>
              <a:ext uri="{FF2B5EF4-FFF2-40B4-BE49-F238E27FC236}">
                <a16:creationId xmlns:a16="http://schemas.microsoft.com/office/drawing/2014/main" id="{DF7BAD18-EF20-1946-B6A5-A867A9F80690}"/>
              </a:ext>
            </a:extLst>
          </p:cNvPr>
          <p:cNvPicPr>
            <a:picLocks noChangeAspect="1"/>
          </p:cNvPicPr>
          <p:nvPr/>
        </p:nvPicPr>
        <p:blipFill>
          <a:blip r:embed="rId3"/>
          <a:stretch>
            <a:fillRect/>
          </a:stretch>
        </p:blipFill>
        <p:spPr>
          <a:xfrm>
            <a:off x="4055226" y="998887"/>
            <a:ext cx="3497413" cy="1738974"/>
          </a:xfrm>
          <a:prstGeom prst="rect">
            <a:avLst/>
          </a:prstGeom>
        </p:spPr>
      </p:pic>
      <p:pic>
        <p:nvPicPr>
          <p:cNvPr id="10" name="Picture 9">
            <a:extLst>
              <a:ext uri="{FF2B5EF4-FFF2-40B4-BE49-F238E27FC236}">
                <a16:creationId xmlns:a16="http://schemas.microsoft.com/office/drawing/2014/main" id="{749A787C-A2F5-C843-9913-F35BE502EA65}"/>
              </a:ext>
            </a:extLst>
          </p:cNvPr>
          <p:cNvPicPr>
            <a:picLocks noChangeAspect="1"/>
          </p:cNvPicPr>
          <p:nvPr/>
        </p:nvPicPr>
        <p:blipFill>
          <a:blip r:embed="rId4"/>
          <a:stretch>
            <a:fillRect/>
          </a:stretch>
        </p:blipFill>
        <p:spPr>
          <a:xfrm>
            <a:off x="7728872" y="4898226"/>
            <a:ext cx="3456560" cy="1741177"/>
          </a:xfrm>
          <a:prstGeom prst="rect">
            <a:avLst/>
          </a:prstGeom>
        </p:spPr>
      </p:pic>
      <p:pic>
        <p:nvPicPr>
          <p:cNvPr id="9" name="Picture 8">
            <a:extLst>
              <a:ext uri="{FF2B5EF4-FFF2-40B4-BE49-F238E27FC236}">
                <a16:creationId xmlns:a16="http://schemas.microsoft.com/office/drawing/2014/main" id="{C06F1080-FDB9-C14D-B09F-DAB9144286C7}"/>
              </a:ext>
            </a:extLst>
          </p:cNvPr>
          <p:cNvPicPr>
            <a:picLocks noChangeAspect="1"/>
          </p:cNvPicPr>
          <p:nvPr/>
        </p:nvPicPr>
        <p:blipFill>
          <a:blip r:embed="rId5"/>
          <a:stretch>
            <a:fillRect/>
          </a:stretch>
        </p:blipFill>
        <p:spPr>
          <a:xfrm>
            <a:off x="4087752" y="2929602"/>
            <a:ext cx="3464887" cy="1735670"/>
          </a:xfrm>
          <a:prstGeom prst="rect">
            <a:avLst/>
          </a:prstGeom>
        </p:spPr>
      </p:pic>
      <p:pic>
        <p:nvPicPr>
          <p:cNvPr id="8" name="Picture 7">
            <a:extLst>
              <a:ext uri="{FF2B5EF4-FFF2-40B4-BE49-F238E27FC236}">
                <a16:creationId xmlns:a16="http://schemas.microsoft.com/office/drawing/2014/main" id="{FBA05BC5-5352-FF45-8BD5-C2CB5CF0E4EC}"/>
              </a:ext>
            </a:extLst>
          </p:cNvPr>
          <p:cNvPicPr>
            <a:picLocks noChangeAspect="1"/>
          </p:cNvPicPr>
          <p:nvPr/>
        </p:nvPicPr>
        <p:blipFill>
          <a:blip r:embed="rId6"/>
          <a:stretch>
            <a:fillRect/>
          </a:stretch>
        </p:blipFill>
        <p:spPr>
          <a:xfrm>
            <a:off x="317847" y="4910970"/>
            <a:ext cx="3464887" cy="1719611"/>
          </a:xfrm>
          <a:prstGeom prst="rect">
            <a:avLst/>
          </a:prstGeom>
        </p:spPr>
      </p:pic>
      <p:pic>
        <p:nvPicPr>
          <p:cNvPr id="7" name="Picture 6">
            <a:extLst>
              <a:ext uri="{FF2B5EF4-FFF2-40B4-BE49-F238E27FC236}">
                <a16:creationId xmlns:a16="http://schemas.microsoft.com/office/drawing/2014/main" id="{56758794-19F6-C046-BB20-1C6E2496DAC4}"/>
              </a:ext>
            </a:extLst>
          </p:cNvPr>
          <p:cNvPicPr>
            <a:picLocks noChangeAspect="1"/>
          </p:cNvPicPr>
          <p:nvPr/>
        </p:nvPicPr>
        <p:blipFill>
          <a:blip r:embed="rId7"/>
          <a:stretch>
            <a:fillRect/>
          </a:stretch>
        </p:blipFill>
        <p:spPr>
          <a:xfrm>
            <a:off x="7728871" y="981538"/>
            <a:ext cx="3467446" cy="1756323"/>
          </a:xfrm>
          <a:prstGeom prst="rect">
            <a:avLst/>
          </a:prstGeom>
        </p:spPr>
      </p:pic>
      <p:pic>
        <p:nvPicPr>
          <p:cNvPr id="6" name="Picture 5">
            <a:extLst>
              <a:ext uri="{FF2B5EF4-FFF2-40B4-BE49-F238E27FC236}">
                <a16:creationId xmlns:a16="http://schemas.microsoft.com/office/drawing/2014/main" id="{157D113D-9111-1943-BEB5-C2DCF1681AEE}"/>
              </a:ext>
            </a:extLst>
          </p:cNvPr>
          <p:cNvPicPr>
            <a:picLocks noChangeAspect="1"/>
          </p:cNvPicPr>
          <p:nvPr/>
        </p:nvPicPr>
        <p:blipFill>
          <a:blip r:embed="rId8"/>
          <a:stretch>
            <a:fillRect/>
          </a:stretch>
        </p:blipFill>
        <p:spPr>
          <a:xfrm>
            <a:off x="7707385" y="2943098"/>
            <a:ext cx="3478046" cy="1700521"/>
          </a:xfrm>
          <a:prstGeom prst="rect">
            <a:avLst/>
          </a:prstGeom>
        </p:spPr>
      </p:pic>
      <p:pic>
        <p:nvPicPr>
          <p:cNvPr id="4" name="Picture 3">
            <a:extLst>
              <a:ext uri="{FF2B5EF4-FFF2-40B4-BE49-F238E27FC236}">
                <a16:creationId xmlns:a16="http://schemas.microsoft.com/office/drawing/2014/main" id="{B06AF7CA-2CF7-3C4A-B213-92ABAE988100}"/>
              </a:ext>
            </a:extLst>
          </p:cNvPr>
          <p:cNvPicPr>
            <a:picLocks noChangeAspect="1"/>
          </p:cNvPicPr>
          <p:nvPr/>
        </p:nvPicPr>
        <p:blipFill>
          <a:blip r:embed="rId9"/>
          <a:stretch>
            <a:fillRect/>
          </a:stretch>
        </p:blipFill>
        <p:spPr>
          <a:xfrm>
            <a:off x="374099" y="977926"/>
            <a:ext cx="3401488" cy="1688285"/>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Categorical Features Distribution – Medium : 𝞵 ± 𝞂</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pic>
        <p:nvPicPr>
          <p:cNvPr id="5" name="Picture 4">
            <a:extLst>
              <a:ext uri="{FF2B5EF4-FFF2-40B4-BE49-F238E27FC236}">
                <a16:creationId xmlns:a16="http://schemas.microsoft.com/office/drawing/2014/main" id="{1EFBF8E8-9095-9A44-81DD-75ECB1E0805F}"/>
              </a:ext>
            </a:extLst>
          </p:cNvPr>
          <p:cNvPicPr>
            <a:picLocks noChangeAspect="1"/>
          </p:cNvPicPr>
          <p:nvPr/>
        </p:nvPicPr>
        <p:blipFill>
          <a:blip r:embed="rId10"/>
          <a:stretch>
            <a:fillRect/>
          </a:stretch>
        </p:blipFill>
        <p:spPr>
          <a:xfrm>
            <a:off x="362770" y="2944448"/>
            <a:ext cx="3408185" cy="1688285"/>
          </a:xfrm>
          <a:prstGeom prst="rect">
            <a:avLst/>
          </a:prstGeom>
        </p:spPr>
      </p:pic>
    </p:spTree>
    <p:extLst>
      <p:ext uri="{BB962C8B-B14F-4D97-AF65-F5344CB8AC3E}">
        <p14:creationId xmlns:p14="http://schemas.microsoft.com/office/powerpoint/2010/main" val="238316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CC2D8B-17A7-B441-9DFC-3A576E7AB412}"/>
              </a:ext>
            </a:extLst>
          </p:cNvPr>
          <p:cNvPicPr/>
          <p:nvPr/>
        </p:nvPicPr>
        <p:blipFill>
          <a:blip r:embed="rId2"/>
          <a:stretch>
            <a:fillRect/>
          </a:stretch>
        </p:blipFill>
        <p:spPr>
          <a:xfrm>
            <a:off x="5619588" y="1255522"/>
            <a:ext cx="5023425" cy="4607954"/>
          </a:xfrm>
          <a:prstGeom prst="rect">
            <a:avLst/>
          </a:prstGeom>
        </p:spPr>
      </p:pic>
      <p:pic>
        <p:nvPicPr>
          <p:cNvPr id="4" name="Picture 3">
            <a:extLst>
              <a:ext uri="{FF2B5EF4-FFF2-40B4-BE49-F238E27FC236}">
                <a16:creationId xmlns:a16="http://schemas.microsoft.com/office/drawing/2014/main" id="{84B4FB2E-F822-FD4A-ADE0-70650039149B}"/>
              </a:ext>
            </a:extLst>
          </p:cNvPr>
          <p:cNvPicPr/>
          <p:nvPr/>
        </p:nvPicPr>
        <p:blipFill>
          <a:blip r:embed="rId3"/>
          <a:stretch>
            <a:fillRect/>
          </a:stretch>
        </p:blipFill>
        <p:spPr>
          <a:xfrm>
            <a:off x="351885" y="1222533"/>
            <a:ext cx="5146238" cy="4844341"/>
          </a:xfrm>
          <a:prstGeom prst="rect">
            <a:avLst/>
          </a:prstGeom>
        </p:spPr>
      </p:pic>
      <p:sp>
        <p:nvSpPr>
          <p:cNvPr id="6" name="TextBox 5">
            <a:extLst>
              <a:ext uri="{FF2B5EF4-FFF2-40B4-BE49-F238E27FC236}">
                <a16:creationId xmlns:a16="http://schemas.microsoft.com/office/drawing/2014/main" id="{3862185A-61BF-7641-8A58-62E63E42DC2E}"/>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Jaccard Similarity for Melbourne Clusters</a:t>
            </a:r>
          </a:p>
        </p:txBody>
      </p:sp>
      <p:sp>
        <p:nvSpPr>
          <p:cNvPr id="7" name="Rectangle 6">
            <a:extLst>
              <a:ext uri="{FF2B5EF4-FFF2-40B4-BE49-F238E27FC236}">
                <a16:creationId xmlns:a16="http://schemas.microsoft.com/office/drawing/2014/main" id="{FCDB0BDE-8680-3147-AE7B-3CEA6A89917B}"/>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FA9D4E6-1993-F94E-84AB-1B517443E4AF}"/>
              </a:ext>
            </a:extLst>
          </p:cNvPr>
          <p:cNvSpPr/>
          <p:nvPr/>
        </p:nvSpPr>
        <p:spPr>
          <a:xfrm>
            <a:off x="5619588" y="2293695"/>
            <a:ext cx="5146238" cy="351693"/>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E4100F-9D9A-F54A-BBAB-6738AC8B0D5E}"/>
              </a:ext>
            </a:extLst>
          </p:cNvPr>
          <p:cNvSpPr txBox="1"/>
          <p:nvPr/>
        </p:nvSpPr>
        <p:spPr>
          <a:xfrm>
            <a:off x="10911811" y="2276056"/>
            <a:ext cx="476412" cy="369332"/>
          </a:xfrm>
          <a:prstGeom prst="rect">
            <a:avLst/>
          </a:prstGeom>
          <a:noFill/>
        </p:spPr>
        <p:txBody>
          <a:bodyPr wrap="none" rtlCol="0">
            <a:spAutoFit/>
          </a:bodyPr>
          <a:lstStyle/>
          <a:p>
            <a:r>
              <a:rPr lang="en-US" dirty="0"/>
              <a:t>0.3</a:t>
            </a:r>
          </a:p>
        </p:txBody>
      </p:sp>
      <p:sp>
        <p:nvSpPr>
          <p:cNvPr id="11" name="Rounded Rectangle 10">
            <a:extLst>
              <a:ext uri="{FF2B5EF4-FFF2-40B4-BE49-F238E27FC236}">
                <a16:creationId xmlns:a16="http://schemas.microsoft.com/office/drawing/2014/main" id="{BBFA09D6-7F4D-EB41-859F-D2F4CB116AF8}"/>
              </a:ext>
            </a:extLst>
          </p:cNvPr>
          <p:cNvSpPr/>
          <p:nvPr/>
        </p:nvSpPr>
        <p:spPr>
          <a:xfrm>
            <a:off x="9119845" y="3255427"/>
            <a:ext cx="504092" cy="492415"/>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8C7A5D3-6AFD-4048-9518-493041216ACD}"/>
              </a:ext>
            </a:extLst>
          </p:cNvPr>
          <p:cNvCxnSpPr>
            <a:cxnSpLocks/>
          </p:cNvCxnSpPr>
          <p:nvPr/>
        </p:nvCxnSpPr>
        <p:spPr>
          <a:xfrm>
            <a:off x="9623937" y="3448881"/>
            <a:ext cx="1141889"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D2392A-AC02-AE4E-B427-2A7584159683}"/>
              </a:ext>
            </a:extLst>
          </p:cNvPr>
          <p:cNvSpPr txBox="1"/>
          <p:nvPr/>
        </p:nvSpPr>
        <p:spPr>
          <a:xfrm>
            <a:off x="10829750" y="3244334"/>
            <a:ext cx="593432" cy="369332"/>
          </a:xfrm>
          <a:prstGeom prst="rect">
            <a:avLst/>
          </a:prstGeom>
          <a:noFill/>
        </p:spPr>
        <p:txBody>
          <a:bodyPr wrap="none" rtlCol="0">
            <a:spAutoFit/>
          </a:bodyPr>
          <a:lstStyle/>
          <a:p>
            <a:r>
              <a:rPr lang="en-US" dirty="0"/>
              <a:t>0.83</a:t>
            </a:r>
          </a:p>
        </p:txBody>
      </p:sp>
    </p:spTree>
    <p:extLst>
      <p:ext uri="{BB962C8B-B14F-4D97-AF65-F5344CB8AC3E}">
        <p14:creationId xmlns:p14="http://schemas.microsoft.com/office/powerpoint/2010/main" val="268523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738FF0-C348-354C-9EF8-41091574A487}"/>
              </a:ext>
            </a:extLst>
          </p:cNvPr>
          <p:cNvPicPr>
            <a:picLocks noChangeAspect="1"/>
          </p:cNvPicPr>
          <p:nvPr/>
        </p:nvPicPr>
        <p:blipFill rotWithShape="1">
          <a:blip r:embed="rId2"/>
          <a:srcRect l="4697" t="8105" r="31365" b="6680"/>
          <a:stretch/>
        </p:blipFill>
        <p:spPr>
          <a:xfrm>
            <a:off x="9217437" y="2786085"/>
            <a:ext cx="2699233" cy="2254641"/>
          </a:xfrm>
          <a:prstGeom prst="rect">
            <a:avLst/>
          </a:prstGeom>
        </p:spPr>
      </p:pic>
      <p:pic>
        <p:nvPicPr>
          <p:cNvPr id="4" name="Picture 3">
            <a:extLst>
              <a:ext uri="{FF2B5EF4-FFF2-40B4-BE49-F238E27FC236}">
                <a16:creationId xmlns:a16="http://schemas.microsoft.com/office/drawing/2014/main" id="{088A260A-B97F-1D4D-9D25-70317EF56CF9}"/>
              </a:ext>
            </a:extLst>
          </p:cNvPr>
          <p:cNvPicPr/>
          <p:nvPr/>
        </p:nvPicPr>
        <p:blipFill>
          <a:blip r:embed="rId3"/>
          <a:stretch>
            <a:fillRect/>
          </a:stretch>
        </p:blipFill>
        <p:spPr>
          <a:xfrm>
            <a:off x="438977" y="845298"/>
            <a:ext cx="4730701" cy="5667364"/>
          </a:xfrm>
          <a:prstGeom prst="rect">
            <a:avLst/>
          </a:prstGeom>
        </p:spPr>
      </p:pic>
      <p:sp>
        <p:nvSpPr>
          <p:cNvPr id="5" name="TextBox 4">
            <a:extLst>
              <a:ext uri="{FF2B5EF4-FFF2-40B4-BE49-F238E27FC236}">
                <a16:creationId xmlns:a16="http://schemas.microsoft.com/office/drawing/2014/main" id="{861FC962-9E73-F947-B3C7-96A2F8F35AE1}"/>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Intersection on the 7 methods</a:t>
            </a:r>
          </a:p>
        </p:txBody>
      </p:sp>
      <p:sp>
        <p:nvSpPr>
          <p:cNvPr id="6" name="Rectangle 5">
            <a:extLst>
              <a:ext uri="{FF2B5EF4-FFF2-40B4-BE49-F238E27FC236}">
                <a16:creationId xmlns:a16="http://schemas.microsoft.com/office/drawing/2014/main" id="{17DED387-FF6F-DC46-BB5D-0AAE26F1F80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0A47DF-035B-544C-8BA8-8B0367B04A11}"/>
              </a:ext>
            </a:extLst>
          </p:cNvPr>
          <p:cNvSpPr/>
          <p:nvPr/>
        </p:nvSpPr>
        <p:spPr>
          <a:xfrm flipV="1">
            <a:off x="5965418" y="990807"/>
            <a:ext cx="4783615" cy="1169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B11DCE-B111-1A42-B67F-19299E29505F}"/>
              </a:ext>
            </a:extLst>
          </p:cNvPr>
          <p:cNvSpPr txBox="1"/>
          <p:nvPr/>
        </p:nvSpPr>
        <p:spPr>
          <a:xfrm>
            <a:off x="5880799" y="599960"/>
            <a:ext cx="4391822" cy="507832"/>
          </a:xfrm>
          <a:prstGeom prst="rect">
            <a:avLst/>
          </a:prstGeom>
          <a:noFill/>
        </p:spPr>
        <p:txBody>
          <a:bodyPr wrap="none" rtlCol="0">
            <a:noAutofit/>
          </a:bodyPr>
          <a:lstStyle/>
          <a:p>
            <a:r>
              <a:rPr lang="en-US" sz="2400" b="1" dirty="0">
                <a:solidFill>
                  <a:schemeClr val="accent1">
                    <a:lumMod val="50000"/>
                  </a:schemeClr>
                </a:solidFill>
                <a:ea typeface="Apple SD Gothic Neo ExtraBold" panose="02000300000000000000" pitchFamily="2" charset="-127"/>
              </a:rPr>
              <a:t>16 Areas</a:t>
            </a:r>
            <a:endParaRPr lang="en-US" sz="2800" b="1" dirty="0">
              <a:solidFill>
                <a:schemeClr val="accent1">
                  <a:lumMod val="50000"/>
                </a:schemeClr>
              </a:solidFill>
              <a:ea typeface="Apple SD Gothic Neo ExtraBold" panose="02000300000000000000" pitchFamily="2" charset="-127"/>
            </a:endParaRPr>
          </a:p>
        </p:txBody>
      </p:sp>
      <p:sp>
        <p:nvSpPr>
          <p:cNvPr id="9" name="Rectangle 8">
            <a:extLst>
              <a:ext uri="{FF2B5EF4-FFF2-40B4-BE49-F238E27FC236}">
                <a16:creationId xmlns:a16="http://schemas.microsoft.com/office/drawing/2014/main" id="{8CAE28C9-62FF-C04C-BC64-46984B8E3AEB}"/>
              </a:ext>
            </a:extLst>
          </p:cNvPr>
          <p:cNvSpPr/>
          <p:nvPr/>
        </p:nvSpPr>
        <p:spPr>
          <a:xfrm>
            <a:off x="5880799" y="2413649"/>
            <a:ext cx="6096000" cy="1200329"/>
          </a:xfrm>
          <a:prstGeom prst="rect">
            <a:avLst/>
          </a:prstGeom>
        </p:spPr>
        <p:txBody>
          <a:bodyPr wrap="square">
            <a:spAutoFit/>
          </a:bodyPr>
          <a:lstStyle/>
          <a:p>
            <a:r>
              <a:rPr lang="en-AU" sz="1600" dirty="0"/>
              <a:t>Tend to have </a:t>
            </a:r>
            <a:r>
              <a:rPr lang="en-AU" sz="1600" b="1" dirty="0"/>
              <a:t>high features </a:t>
            </a:r>
          </a:p>
          <a:p>
            <a:r>
              <a:rPr lang="en-AU" sz="1400" dirty="0"/>
              <a:t>In average </a:t>
            </a:r>
          </a:p>
          <a:p>
            <a:r>
              <a:rPr lang="en-AU" sz="1400" dirty="0"/>
              <a:t>54.4% High features</a:t>
            </a:r>
          </a:p>
          <a:p>
            <a:r>
              <a:rPr lang="en-AU" sz="1400" dirty="0"/>
              <a:t>40.6% Medium features</a:t>
            </a:r>
          </a:p>
          <a:p>
            <a:r>
              <a:rPr lang="en-AU" sz="1400" dirty="0"/>
              <a:t>4.7% Low features</a:t>
            </a:r>
          </a:p>
        </p:txBody>
      </p:sp>
      <p:sp>
        <p:nvSpPr>
          <p:cNvPr id="14" name="Rectangle 13">
            <a:extLst>
              <a:ext uri="{FF2B5EF4-FFF2-40B4-BE49-F238E27FC236}">
                <a16:creationId xmlns:a16="http://schemas.microsoft.com/office/drawing/2014/main" id="{B52B4376-64BC-0442-ABD9-5573DFA22046}"/>
              </a:ext>
            </a:extLst>
          </p:cNvPr>
          <p:cNvSpPr/>
          <p:nvPr/>
        </p:nvSpPr>
        <p:spPr>
          <a:xfrm>
            <a:off x="5880799" y="1174834"/>
            <a:ext cx="6096000" cy="1169551"/>
          </a:xfrm>
          <a:prstGeom prst="rect">
            <a:avLst/>
          </a:prstGeom>
        </p:spPr>
        <p:txBody>
          <a:bodyPr>
            <a:spAutoFit/>
          </a:bodyPr>
          <a:lstStyle/>
          <a:p>
            <a:r>
              <a:rPr lang="en-US" sz="1400" b="1" dirty="0"/>
              <a:t>Melbourne</a:t>
            </a:r>
            <a:r>
              <a:rPr lang="en-US" sz="1400" dirty="0"/>
              <a:t>, </a:t>
            </a:r>
            <a:r>
              <a:rPr lang="en-US" sz="1400" b="1" dirty="0"/>
              <a:t>Sydney - Haymarket - The Rocks</a:t>
            </a:r>
            <a:r>
              <a:rPr lang="en-US" sz="1400" dirty="0"/>
              <a:t>,</a:t>
            </a:r>
          </a:p>
          <a:p>
            <a:r>
              <a:rPr lang="en-US" sz="1400" dirty="0"/>
              <a:t>Brunswick, Baulkham Hills (East), Kellyville,  Waterloo – Beaconsfield, </a:t>
            </a:r>
          </a:p>
          <a:p>
            <a:r>
              <a:rPr lang="en-US" sz="1400" dirty="0"/>
              <a:t>Leichhardt – Annandale, Dee Why - North Curl Curl, Carlingford</a:t>
            </a:r>
          </a:p>
          <a:p>
            <a:r>
              <a:rPr lang="en-US" sz="1400" dirty="0"/>
              <a:t>Epping - North Epping, Cronulla - </a:t>
            </a:r>
            <a:r>
              <a:rPr lang="en-US" sz="1400" dirty="0" err="1"/>
              <a:t>Kurnell</a:t>
            </a:r>
            <a:r>
              <a:rPr lang="en-US" sz="1400" dirty="0"/>
              <a:t> – </a:t>
            </a:r>
            <a:r>
              <a:rPr lang="en-US" sz="1400" dirty="0" err="1"/>
              <a:t>Bundeena</a:t>
            </a:r>
            <a:r>
              <a:rPr lang="en-US" sz="1400" dirty="0"/>
              <a:t>, Richmond (Vic.), Blackburn, Eltham, Surfers Paradise, Perth City</a:t>
            </a:r>
          </a:p>
        </p:txBody>
      </p:sp>
      <p:graphicFrame>
        <p:nvGraphicFramePr>
          <p:cNvPr id="20" name="Table 19">
            <a:extLst>
              <a:ext uri="{FF2B5EF4-FFF2-40B4-BE49-F238E27FC236}">
                <a16:creationId xmlns:a16="http://schemas.microsoft.com/office/drawing/2014/main" id="{0C9850CA-2C79-144C-9349-A22E16C86A8A}"/>
              </a:ext>
            </a:extLst>
          </p:cNvPr>
          <p:cNvGraphicFramePr>
            <a:graphicFrameLocks noGrp="1"/>
          </p:cNvGraphicFramePr>
          <p:nvPr>
            <p:extLst>
              <p:ext uri="{D42A27DB-BD31-4B8C-83A1-F6EECF244321}">
                <p14:modId xmlns:p14="http://schemas.microsoft.com/office/powerpoint/2010/main" val="3651132658"/>
              </p:ext>
            </p:extLst>
          </p:nvPr>
        </p:nvGraphicFramePr>
        <p:xfrm>
          <a:off x="5880799" y="4244328"/>
          <a:ext cx="2847476" cy="2268334"/>
        </p:xfrm>
        <a:graphic>
          <a:graphicData uri="http://schemas.openxmlformats.org/drawingml/2006/table">
            <a:tbl>
              <a:tblPr firstRow="1" firstCol="1" bandRow="1">
                <a:tableStyleId>{2D5ABB26-0587-4C30-8999-92F81FD0307C}</a:tableStyleId>
              </a:tblPr>
              <a:tblGrid>
                <a:gridCol w="671933">
                  <a:extLst>
                    <a:ext uri="{9D8B030D-6E8A-4147-A177-3AD203B41FA5}">
                      <a16:colId xmlns:a16="http://schemas.microsoft.com/office/drawing/2014/main" val="499746789"/>
                    </a:ext>
                  </a:extLst>
                </a:gridCol>
                <a:gridCol w="867778">
                  <a:extLst>
                    <a:ext uri="{9D8B030D-6E8A-4147-A177-3AD203B41FA5}">
                      <a16:colId xmlns:a16="http://schemas.microsoft.com/office/drawing/2014/main" val="2343720681"/>
                    </a:ext>
                  </a:extLst>
                </a:gridCol>
                <a:gridCol w="709888">
                  <a:extLst>
                    <a:ext uri="{9D8B030D-6E8A-4147-A177-3AD203B41FA5}">
                      <a16:colId xmlns:a16="http://schemas.microsoft.com/office/drawing/2014/main" val="3134337591"/>
                    </a:ext>
                  </a:extLst>
                </a:gridCol>
                <a:gridCol w="597877">
                  <a:extLst>
                    <a:ext uri="{9D8B030D-6E8A-4147-A177-3AD203B41FA5}">
                      <a16:colId xmlns:a16="http://schemas.microsoft.com/office/drawing/2014/main" val="621309219"/>
                    </a:ext>
                  </a:extLst>
                </a:gridCol>
              </a:tblGrid>
              <a:tr h="144145">
                <a:tc rowSpan="2">
                  <a:txBody>
                    <a:bodyPr/>
                    <a:lstStyle/>
                    <a:p>
                      <a:pPr algn="ctr">
                        <a:spcAft>
                          <a:spcPts val="0"/>
                        </a:spcAft>
                      </a:pPr>
                      <a:r>
                        <a:rPr lang="en-AU" sz="1200" dirty="0">
                          <a:effectLst/>
                        </a:rPr>
                        <a:t>Rand Index</a:t>
                      </a:r>
                      <a:endParaRPr lang="en-AU" sz="180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en-AU" sz="1200" dirty="0">
                          <a:effectLst/>
                        </a:rPr>
                        <a:t>Features Proportion</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3698462"/>
                  </a:ext>
                </a:extLst>
              </a:tr>
              <a:tr h="256654">
                <a:tc vMerge="1">
                  <a:txBody>
                    <a:bodyPr/>
                    <a:lstStyle/>
                    <a:p>
                      <a:endParaRPr lang="en-US"/>
                    </a:p>
                  </a:txBody>
                  <a:tcPr/>
                </a:tc>
                <a:tc>
                  <a:txBody>
                    <a:bodyPr/>
                    <a:lstStyle/>
                    <a:p>
                      <a:pPr algn="ctr">
                        <a:spcAft>
                          <a:spcPts val="0"/>
                        </a:spcAft>
                      </a:pPr>
                      <a:r>
                        <a:rPr lang="en-AU" sz="1200" dirty="0">
                          <a:effectLst/>
                        </a:rPr>
                        <a:t>Australia</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200" dirty="0">
                          <a:effectLst/>
                        </a:rPr>
                        <a:t>State</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200" dirty="0">
                          <a:effectLst/>
                        </a:rPr>
                        <a:t>SA4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651908"/>
                  </a:ext>
                </a:extLst>
              </a:tr>
              <a:tr h="144145">
                <a:tc>
                  <a:txBody>
                    <a:bodyPr/>
                    <a:lstStyle/>
                    <a:p>
                      <a:pPr algn="r">
                        <a:spcAft>
                          <a:spcPts val="0"/>
                        </a:spcAft>
                      </a:pPr>
                      <a:r>
                        <a:rPr lang="en-AU" sz="1200">
                          <a:effectLst/>
                        </a:rPr>
                        <a:t>44%</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spcAft>
                          <a:spcPts val="0"/>
                        </a:spcAft>
                      </a:pPr>
                      <a:r>
                        <a:rPr lang="en-AU" sz="1200">
                          <a:effectLst/>
                        </a:rPr>
                        <a:t> </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0.69%</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0.69%</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59382729"/>
                  </a:ext>
                </a:extLst>
              </a:tr>
              <a:tr h="144145">
                <a:tc>
                  <a:txBody>
                    <a:bodyPr/>
                    <a:lstStyle/>
                    <a:p>
                      <a:pPr algn="r">
                        <a:spcAft>
                          <a:spcPts val="0"/>
                        </a:spcAft>
                      </a:pPr>
                      <a:r>
                        <a:rPr lang="en-AU" sz="1200">
                          <a:effectLst/>
                        </a:rPr>
                        <a:t>50%</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6.94%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6.25%</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15.28%</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518370257"/>
                  </a:ext>
                </a:extLst>
              </a:tr>
              <a:tr h="144145">
                <a:tc>
                  <a:txBody>
                    <a:bodyPr/>
                    <a:lstStyle/>
                    <a:p>
                      <a:pPr algn="r">
                        <a:spcAft>
                          <a:spcPts val="0"/>
                        </a:spcAft>
                      </a:pPr>
                      <a:r>
                        <a:rPr lang="en-AU" sz="1200">
                          <a:effectLst/>
                        </a:rPr>
                        <a:t>56%</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13.19%</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24.31%</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17.36%</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952055173"/>
                  </a:ext>
                </a:extLst>
              </a:tr>
              <a:tr h="144145">
                <a:tc>
                  <a:txBody>
                    <a:bodyPr/>
                    <a:lstStyle/>
                    <a:p>
                      <a:pPr algn="r">
                        <a:spcAft>
                          <a:spcPts val="0"/>
                        </a:spcAft>
                      </a:pPr>
                      <a:r>
                        <a:rPr lang="en-AU" sz="1200">
                          <a:effectLst/>
                        </a:rPr>
                        <a:t>63%</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14.58%</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12.50%</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18.06%</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19920305"/>
                  </a:ext>
                </a:extLst>
              </a:tr>
              <a:tr h="144145">
                <a:tc>
                  <a:txBody>
                    <a:bodyPr/>
                    <a:lstStyle/>
                    <a:p>
                      <a:pPr algn="r">
                        <a:spcAft>
                          <a:spcPts val="0"/>
                        </a:spcAft>
                      </a:pPr>
                      <a:r>
                        <a:rPr lang="en-AU" sz="1200">
                          <a:effectLst/>
                        </a:rPr>
                        <a:t>69%</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8.33%</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16.67%</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19.44%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80837176"/>
                  </a:ext>
                </a:extLst>
              </a:tr>
              <a:tr h="144145">
                <a:tc>
                  <a:txBody>
                    <a:bodyPr/>
                    <a:lstStyle/>
                    <a:p>
                      <a:pPr algn="r">
                        <a:spcAft>
                          <a:spcPts val="0"/>
                        </a:spcAft>
                      </a:pPr>
                      <a:r>
                        <a:rPr lang="en-AU" sz="1200">
                          <a:effectLst/>
                        </a:rPr>
                        <a:t>75%</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10.42%</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12.50%</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7.64%</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80699613"/>
                  </a:ext>
                </a:extLst>
              </a:tr>
              <a:tr h="144145">
                <a:tc>
                  <a:txBody>
                    <a:bodyPr/>
                    <a:lstStyle/>
                    <a:p>
                      <a:pPr algn="r">
                        <a:spcAft>
                          <a:spcPts val="0"/>
                        </a:spcAft>
                      </a:pPr>
                      <a:r>
                        <a:rPr lang="en-AU" sz="1200">
                          <a:effectLst/>
                        </a:rPr>
                        <a:t>81%</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19.44%</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4.86%</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10.42%</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48553838"/>
                  </a:ext>
                </a:extLst>
              </a:tr>
              <a:tr h="144145">
                <a:tc>
                  <a:txBody>
                    <a:bodyPr/>
                    <a:lstStyle/>
                    <a:p>
                      <a:pPr algn="r">
                        <a:spcAft>
                          <a:spcPts val="0"/>
                        </a:spcAft>
                      </a:pPr>
                      <a:r>
                        <a:rPr lang="en-AU" sz="1200">
                          <a:effectLst/>
                        </a:rPr>
                        <a:t>88%</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7.64%</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9.03%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6.25%</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60066599"/>
                  </a:ext>
                </a:extLst>
              </a:tr>
              <a:tr h="144145">
                <a:tc>
                  <a:txBody>
                    <a:bodyPr/>
                    <a:lstStyle/>
                    <a:p>
                      <a:pPr algn="r">
                        <a:spcAft>
                          <a:spcPts val="0"/>
                        </a:spcAft>
                      </a:pPr>
                      <a:r>
                        <a:rPr lang="en-AU" sz="1200" dirty="0">
                          <a:effectLst/>
                        </a:rPr>
                        <a:t>94%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6.25%</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4.17%</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2.08%</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3591923"/>
                  </a:ext>
                </a:extLst>
              </a:tr>
              <a:tr h="144145">
                <a:tc>
                  <a:txBody>
                    <a:bodyPr/>
                    <a:lstStyle/>
                    <a:p>
                      <a:pPr algn="r">
                        <a:spcAft>
                          <a:spcPts val="0"/>
                        </a:spcAft>
                      </a:pPr>
                      <a:r>
                        <a:rPr lang="en-AU" sz="1200">
                          <a:effectLst/>
                        </a:rPr>
                        <a:t>100%</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a:effectLst/>
                        </a:rPr>
                        <a:t>13.19%</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dirty="0">
                          <a:effectLst/>
                        </a:rPr>
                        <a:t>9.03%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dirty="0">
                          <a:effectLst/>
                        </a:rPr>
                        <a:t>2.78%</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0796754"/>
                  </a:ext>
                </a:extLst>
              </a:tr>
            </a:tbl>
          </a:graphicData>
        </a:graphic>
      </p:graphicFrame>
      <p:sp>
        <p:nvSpPr>
          <p:cNvPr id="21" name="Rectangle 20">
            <a:extLst>
              <a:ext uri="{FF2B5EF4-FFF2-40B4-BE49-F238E27FC236}">
                <a16:creationId xmlns:a16="http://schemas.microsoft.com/office/drawing/2014/main" id="{5F979431-6FC4-D84E-B7F9-947D0D057D7F}"/>
              </a:ext>
            </a:extLst>
          </p:cNvPr>
          <p:cNvSpPr/>
          <p:nvPr/>
        </p:nvSpPr>
        <p:spPr>
          <a:xfrm>
            <a:off x="8975143" y="2411427"/>
            <a:ext cx="3001656" cy="338554"/>
          </a:xfrm>
          <a:prstGeom prst="rect">
            <a:avLst/>
          </a:prstGeom>
        </p:spPr>
        <p:txBody>
          <a:bodyPr wrap="none">
            <a:spAutoFit/>
          </a:bodyPr>
          <a:lstStyle/>
          <a:p>
            <a:r>
              <a:rPr lang="en-AU" sz="1600" dirty="0"/>
              <a:t>Tend to have </a:t>
            </a:r>
            <a:r>
              <a:rPr lang="en-AU" sz="1600" b="1" dirty="0"/>
              <a:t>consistent features  </a:t>
            </a:r>
          </a:p>
        </p:txBody>
      </p:sp>
      <p:sp>
        <p:nvSpPr>
          <p:cNvPr id="22" name="Rectangle 21">
            <a:extLst>
              <a:ext uri="{FF2B5EF4-FFF2-40B4-BE49-F238E27FC236}">
                <a16:creationId xmlns:a16="http://schemas.microsoft.com/office/drawing/2014/main" id="{95AC87D9-CC1D-FB42-A45C-527154A1D2C7}"/>
              </a:ext>
            </a:extLst>
          </p:cNvPr>
          <p:cNvSpPr/>
          <p:nvPr/>
        </p:nvSpPr>
        <p:spPr>
          <a:xfrm>
            <a:off x="5910479" y="3792816"/>
            <a:ext cx="2487604" cy="338554"/>
          </a:xfrm>
          <a:prstGeom prst="rect">
            <a:avLst/>
          </a:prstGeom>
        </p:spPr>
        <p:txBody>
          <a:bodyPr wrap="none">
            <a:spAutoFit/>
          </a:bodyPr>
          <a:lstStyle/>
          <a:p>
            <a:r>
              <a:rPr lang="en-AU" sz="1600" dirty="0"/>
              <a:t>Likely </a:t>
            </a:r>
            <a:r>
              <a:rPr lang="en-AU" sz="1600" b="1" dirty="0"/>
              <a:t>belong to one cluster</a:t>
            </a:r>
          </a:p>
        </p:txBody>
      </p:sp>
    </p:spTree>
    <p:extLst>
      <p:ext uri="{BB962C8B-B14F-4D97-AF65-F5344CB8AC3E}">
        <p14:creationId xmlns:p14="http://schemas.microsoft.com/office/powerpoint/2010/main" val="2644145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A3054D-E734-0C40-84DF-5A9B68B4582C}"/>
              </a:ext>
            </a:extLst>
          </p:cNvPr>
          <p:cNvGraphicFramePr>
            <a:graphicFrameLocks noGrp="1"/>
          </p:cNvGraphicFramePr>
          <p:nvPr>
            <p:extLst>
              <p:ext uri="{D42A27DB-BD31-4B8C-83A1-F6EECF244321}">
                <p14:modId xmlns:p14="http://schemas.microsoft.com/office/powerpoint/2010/main" val="901386616"/>
              </p:ext>
            </p:extLst>
          </p:nvPr>
        </p:nvGraphicFramePr>
        <p:xfrm>
          <a:off x="7328736" y="723613"/>
          <a:ext cx="4746033" cy="2743200"/>
        </p:xfrm>
        <a:graphic>
          <a:graphicData uri="http://schemas.openxmlformats.org/drawingml/2006/table">
            <a:tbl>
              <a:tblPr firstRow="1" firstCol="1" bandRow="1">
                <a:tableStyleId>{2D5ABB26-0587-4C30-8999-92F81FD0307C}</a:tableStyleId>
              </a:tblPr>
              <a:tblGrid>
                <a:gridCol w="1501798">
                  <a:extLst>
                    <a:ext uri="{9D8B030D-6E8A-4147-A177-3AD203B41FA5}">
                      <a16:colId xmlns:a16="http://schemas.microsoft.com/office/drawing/2014/main" val="2320475447"/>
                    </a:ext>
                  </a:extLst>
                </a:gridCol>
                <a:gridCol w="715107">
                  <a:extLst>
                    <a:ext uri="{9D8B030D-6E8A-4147-A177-3AD203B41FA5}">
                      <a16:colId xmlns:a16="http://schemas.microsoft.com/office/drawing/2014/main" val="126764527"/>
                    </a:ext>
                  </a:extLst>
                </a:gridCol>
                <a:gridCol w="842433">
                  <a:extLst>
                    <a:ext uri="{9D8B030D-6E8A-4147-A177-3AD203B41FA5}">
                      <a16:colId xmlns:a16="http://schemas.microsoft.com/office/drawing/2014/main" val="3477107806"/>
                    </a:ext>
                  </a:extLst>
                </a:gridCol>
                <a:gridCol w="961293">
                  <a:extLst>
                    <a:ext uri="{9D8B030D-6E8A-4147-A177-3AD203B41FA5}">
                      <a16:colId xmlns:a16="http://schemas.microsoft.com/office/drawing/2014/main" val="2860380444"/>
                    </a:ext>
                  </a:extLst>
                </a:gridCol>
                <a:gridCol w="725402">
                  <a:extLst>
                    <a:ext uri="{9D8B030D-6E8A-4147-A177-3AD203B41FA5}">
                      <a16:colId xmlns:a16="http://schemas.microsoft.com/office/drawing/2014/main" val="3302343512"/>
                    </a:ext>
                  </a:extLst>
                </a:gridCol>
              </a:tblGrid>
              <a:tr h="0">
                <a:tc>
                  <a:txBody>
                    <a:bodyPr/>
                    <a:lstStyle/>
                    <a:p>
                      <a:pPr algn="ctr"/>
                      <a:r>
                        <a:rPr lang="en-US" sz="1200" b="0" dirty="0"/>
                        <a:t>Clustering method</a:t>
                      </a:r>
                    </a:p>
                  </a:txBody>
                  <a:tcPr anchor="ctr"/>
                </a:tc>
                <a:tc>
                  <a:txBody>
                    <a:bodyPr/>
                    <a:lstStyle/>
                    <a:p>
                      <a:pPr algn="ctr">
                        <a:spcAft>
                          <a:spcPts val="0"/>
                        </a:spcAft>
                      </a:pPr>
                      <a:r>
                        <a:rPr lang="en-AU" sz="1200" b="0" dirty="0">
                          <a:effectLst/>
                        </a:rPr>
                        <a:t>under union</a:t>
                      </a:r>
                      <a:endParaRPr lang="en-AU" sz="1200" b="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AU" sz="1200" b="0" dirty="0">
                          <a:effectLst/>
                        </a:rPr>
                        <a:t>under clustering result</a:t>
                      </a:r>
                      <a:endParaRPr lang="en-AU" sz="1200" b="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AU" sz="1200" b="0" dirty="0">
                          <a:effectLst/>
                        </a:rPr>
                        <a:t>under classification prediction</a:t>
                      </a:r>
                      <a:endParaRPr lang="en-AU" sz="1200" b="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sz="1200" b="0" dirty="0"/>
                        <a:t>Average</a:t>
                      </a:r>
                    </a:p>
                  </a:txBody>
                  <a:tcPr anchor="ctr"/>
                </a:tc>
                <a:extLst>
                  <a:ext uri="{0D108BD9-81ED-4DB2-BD59-A6C34878D82A}">
                    <a16:rowId xmlns:a16="http://schemas.microsoft.com/office/drawing/2014/main" val="3868244654"/>
                  </a:ext>
                </a:extLst>
              </a:tr>
              <a:tr h="0">
                <a:tc>
                  <a:txBody>
                    <a:bodyPr/>
                    <a:lstStyle/>
                    <a:p>
                      <a:pPr>
                        <a:spcAft>
                          <a:spcPts val="0"/>
                        </a:spcAft>
                      </a:pPr>
                      <a:r>
                        <a:rPr lang="en-AU" sz="1200">
                          <a:effectLst/>
                        </a:rPr>
                        <a:t>KMeans 10 </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1.3%</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100.0%</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1.3%</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r">
                        <a:spcAft>
                          <a:spcPts val="0"/>
                        </a:spcAft>
                      </a:pPr>
                      <a:r>
                        <a:rPr lang="en-AU" sz="1200">
                          <a:effectLst/>
                        </a:rPr>
                        <a:t>34.2%</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8464050"/>
                  </a:ext>
                </a:extLst>
              </a:tr>
              <a:tr h="0">
                <a:tc>
                  <a:txBody>
                    <a:bodyPr/>
                    <a:lstStyle/>
                    <a:p>
                      <a:pPr>
                        <a:spcAft>
                          <a:spcPts val="0"/>
                        </a:spcAft>
                      </a:pPr>
                      <a:r>
                        <a:rPr lang="en-AU" sz="1200">
                          <a:effectLst/>
                        </a:rPr>
                        <a:t>KMeans 5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67.2%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74.2%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87.7%</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76.3%</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04127466"/>
                  </a:ext>
                </a:extLst>
              </a:tr>
              <a:tr h="0">
                <a:tc>
                  <a:txBody>
                    <a:bodyPr/>
                    <a:lstStyle/>
                    <a:p>
                      <a:pPr>
                        <a:spcAft>
                          <a:spcPts val="0"/>
                        </a:spcAft>
                      </a:pPr>
                      <a:r>
                        <a:rPr lang="en-AU" sz="1200">
                          <a:effectLst/>
                        </a:rPr>
                        <a:t>KMeans 3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53.5%</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55.3%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94.2%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67.7%</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8791629"/>
                  </a:ext>
                </a:extLst>
              </a:tr>
              <a:tr h="0">
                <a:tc>
                  <a:txBody>
                    <a:bodyPr/>
                    <a:lstStyle/>
                    <a:p>
                      <a:pPr>
                        <a:spcAft>
                          <a:spcPts val="0"/>
                        </a:spcAft>
                      </a:pPr>
                      <a:r>
                        <a:rPr lang="en-AU" sz="1200" b="1" dirty="0" err="1">
                          <a:effectLst/>
                        </a:rPr>
                        <a:t>KModes</a:t>
                      </a:r>
                      <a:r>
                        <a:rPr lang="en-AU" sz="1200" b="1" dirty="0">
                          <a:effectLst/>
                        </a:rPr>
                        <a:t> 10 Australia </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a:effectLst/>
                        </a:rPr>
                        <a:t>72.6%</a:t>
                      </a:r>
                      <a:endParaRPr lang="en-AU" sz="1800" b="1">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92.2%</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77.3%</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80.7%</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967088"/>
                  </a:ext>
                </a:extLst>
              </a:tr>
              <a:tr h="0">
                <a:tc>
                  <a:txBody>
                    <a:bodyPr/>
                    <a:lstStyle/>
                    <a:p>
                      <a:pPr>
                        <a:spcAft>
                          <a:spcPts val="0"/>
                        </a:spcAft>
                      </a:pPr>
                      <a:r>
                        <a:rPr lang="en-AU" sz="1200">
                          <a:effectLst/>
                        </a:rPr>
                        <a:t>KModes 5 Australia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33.7%</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36.0%</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83.8%</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51.2%</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17545299"/>
                  </a:ext>
                </a:extLst>
              </a:tr>
              <a:tr h="0">
                <a:tc>
                  <a:txBody>
                    <a:bodyPr/>
                    <a:lstStyle/>
                    <a:p>
                      <a:pPr>
                        <a:spcAft>
                          <a:spcPts val="0"/>
                        </a:spcAft>
                      </a:pPr>
                      <a:r>
                        <a:rPr lang="en-AU" sz="1200" b="1" dirty="0" err="1">
                          <a:effectLst/>
                        </a:rPr>
                        <a:t>KModes</a:t>
                      </a:r>
                      <a:r>
                        <a:rPr lang="en-AU" sz="1200" b="1" dirty="0">
                          <a:effectLst/>
                        </a:rPr>
                        <a:t> 3 Australia </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77.1%</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86.5%</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87.7%</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b="1" dirty="0">
                          <a:effectLst/>
                        </a:rPr>
                        <a:t>83.8%</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38295194"/>
                  </a:ext>
                </a:extLst>
              </a:tr>
              <a:tr h="0">
                <a:tc>
                  <a:txBody>
                    <a:bodyPr/>
                    <a:lstStyle/>
                    <a:p>
                      <a:pPr>
                        <a:spcAft>
                          <a:spcPts val="0"/>
                        </a:spcAft>
                      </a:pPr>
                      <a:r>
                        <a:rPr lang="en-AU" sz="1200">
                          <a:effectLst/>
                        </a:rPr>
                        <a:t>KModes 10 State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15.9%</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33.0%</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23.4%</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24.1%</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81461122"/>
                  </a:ext>
                </a:extLst>
              </a:tr>
              <a:tr h="0">
                <a:tc>
                  <a:txBody>
                    <a:bodyPr/>
                    <a:lstStyle/>
                    <a:p>
                      <a:pPr>
                        <a:spcAft>
                          <a:spcPts val="0"/>
                        </a:spcAft>
                      </a:pPr>
                      <a:r>
                        <a:rPr lang="en-AU" sz="1200">
                          <a:effectLst/>
                        </a:rPr>
                        <a:t>KModes 5 State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11.7%</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16.3%</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29.2%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19.1%</a:t>
                      </a:r>
                      <a:endParaRPr lang="en-AU"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07099116"/>
                  </a:ext>
                </a:extLst>
              </a:tr>
              <a:tr h="0">
                <a:tc>
                  <a:txBody>
                    <a:bodyPr/>
                    <a:lstStyle/>
                    <a:p>
                      <a:pPr>
                        <a:spcAft>
                          <a:spcPts val="0"/>
                        </a:spcAft>
                      </a:pPr>
                      <a:r>
                        <a:rPr lang="en-AU" sz="1200">
                          <a:effectLst/>
                        </a:rPr>
                        <a:t>KModes 3 State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32.5%</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38.7%</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66.9%</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46.0%</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06358535"/>
                  </a:ext>
                </a:extLst>
              </a:tr>
              <a:tr h="0">
                <a:tc>
                  <a:txBody>
                    <a:bodyPr/>
                    <a:lstStyle/>
                    <a:p>
                      <a:pPr>
                        <a:spcAft>
                          <a:spcPts val="0"/>
                        </a:spcAft>
                      </a:pPr>
                      <a:r>
                        <a:rPr lang="en-AU" sz="1200">
                          <a:effectLst/>
                        </a:rPr>
                        <a:t>KModes 10 SA4 </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9.0%</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a:effectLst/>
                        </a:rPr>
                        <a:t>18.5%</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14.9%</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14.2%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568915"/>
                  </a:ext>
                </a:extLst>
              </a:tr>
              <a:tr h="0">
                <a:tc>
                  <a:txBody>
                    <a:bodyPr/>
                    <a:lstStyle/>
                    <a:p>
                      <a:pPr>
                        <a:spcAft>
                          <a:spcPts val="0"/>
                        </a:spcAft>
                      </a:pPr>
                      <a:r>
                        <a:rPr lang="en-AU" sz="1200" dirty="0" err="1">
                          <a:effectLst/>
                        </a:rPr>
                        <a:t>KModes</a:t>
                      </a:r>
                      <a:r>
                        <a:rPr lang="en-AU" sz="1200" dirty="0">
                          <a:effectLst/>
                        </a:rPr>
                        <a:t> 5 SA4 </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9.3%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13.3%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23.4%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r">
                        <a:spcAft>
                          <a:spcPts val="0"/>
                        </a:spcAft>
                      </a:pPr>
                      <a:r>
                        <a:rPr lang="en-AU" sz="1200" dirty="0">
                          <a:effectLst/>
                        </a:rPr>
                        <a:t>15.3%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44461356"/>
                  </a:ext>
                </a:extLst>
              </a:tr>
              <a:tr h="0">
                <a:tc>
                  <a:txBody>
                    <a:bodyPr/>
                    <a:lstStyle/>
                    <a:p>
                      <a:pPr>
                        <a:spcAft>
                          <a:spcPts val="0"/>
                        </a:spcAft>
                      </a:pPr>
                      <a:r>
                        <a:rPr lang="en-AU" sz="1200">
                          <a:effectLst/>
                        </a:rPr>
                        <a:t>KModes 3 SA4'</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a:effectLst/>
                        </a:rPr>
                        <a:t>11.1%</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a:effectLst/>
                        </a:rPr>
                        <a:t>15.2%</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a:effectLst/>
                        </a:rPr>
                        <a:t>29.2%</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r">
                        <a:spcAft>
                          <a:spcPts val="0"/>
                        </a:spcAft>
                      </a:pPr>
                      <a:r>
                        <a:rPr lang="en-AU" sz="1200" dirty="0">
                          <a:effectLst/>
                        </a:rPr>
                        <a:t>18.5%</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914424"/>
                  </a:ext>
                </a:extLst>
              </a:tr>
            </a:tbl>
          </a:graphicData>
        </a:graphic>
      </p:graphicFrame>
      <p:graphicFrame>
        <p:nvGraphicFramePr>
          <p:cNvPr id="5" name="Table 4">
            <a:extLst>
              <a:ext uri="{FF2B5EF4-FFF2-40B4-BE49-F238E27FC236}">
                <a16:creationId xmlns:a16="http://schemas.microsoft.com/office/drawing/2014/main" id="{7011D255-D48C-5B44-8768-8AAC26B40E9E}"/>
              </a:ext>
            </a:extLst>
          </p:cNvPr>
          <p:cNvGraphicFramePr>
            <a:graphicFrameLocks noGrp="1"/>
          </p:cNvGraphicFramePr>
          <p:nvPr>
            <p:extLst>
              <p:ext uri="{D42A27DB-BD31-4B8C-83A1-F6EECF244321}">
                <p14:modId xmlns:p14="http://schemas.microsoft.com/office/powerpoint/2010/main" val="3960253254"/>
              </p:ext>
            </p:extLst>
          </p:nvPr>
        </p:nvGraphicFramePr>
        <p:xfrm>
          <a:off x="460810" y="3949148"/>
          <a:ext cx="2836793" cy="1280160"/>
        </p:xfrm>
        <a:graphic>
          <a:graphicData uri="http://schemas.openxmlformats.org/drawingml/2006/table">
            <a:tbl>
              <a:tblPr firstRow="1" firstCol="1" bandRow="1">
                <a:tableStyleId>{2D5ABB26-0587-4C30-8999-92F81FD0307C}</a:tableStyleId>
              </a:tblPr>
              <a:tblGrid>
                <a:gridCol w="722904">
                  <a:extLst>
                    <a:ext uri="{9D8B030D-6E8A-4147-A177-3AD203B41FA5}">
                      <a16:colId xmlns:a16="http://schemas.microsoft.com/office/drawing/2014/main" val="1736902085"/>
                    </a:ext>
                  </a:extLst>
                </a:gridCol>
                <a:gridCol w="789181">
                  <a:extLst>
                    <a:ext uri="{9D8B030D-6E8A-4147-A177-3AD203B41FA5}">
                      <a16:colId xmlns:a16="http://schemas.microsoft.com/office/drawing/2014/main" val="1271275305"/>
                    </a:ext>
                  </a:extLst>
                </a:gridCol>
                <a:gridCol w="597877">
                  <a:extLst>
                    <a:ext uri="{9D8B030D-6E8A-4147-A177-3AD203B41FA5}">
                      <a16:colId xmlns:a16="http://schemas.microsoft.com/office/drawing/2014/main" val="466612654"/>
                    </a:ext>
                  </a:extLst>
                </a:gridCol>
                <a:gridCol w="726831">
                  <a:extLst>
                    <a:ext uri="{9D8B030D-6E8A-4147-A177-3AD203B41FA5}">
                      <a16:colId xmlns:a16="http://schemas.microsoft.com/office/drawing/2014/main" val="2672416241"/>
                    </a:ext>
                  </a:extLst>
                </a:gridCol>
              </a:tblGrid>
              <a:tr h="144145">
                <a:tc gridSpan="4">
                  <a:txBody>
                    <a:bodyPr/>
                    <a:lstStyle/>
                    <a:p>
                      <a:pPr algn="ctr">
                        <a:spcAft>
                          <a:spcPts val="0"/>
                        </a:spcAft>
                      </a:pPr>
                      <a:r>
                        <a:rPr lang="en-AU" sz="1400" b="1" dirty="0" err="1">
                          <a:effectLst/>
                        </a:rPr>
                        <a:t>KModes</a:t>
                      </a:r>
                      <a:r>
                        <a:rPr lang="en-AU" sz="1400" b="1" dirty="0">
                          <a:effectLst/>
                        </a:rPr>
                        <a:t> 3 Australia</a:t>
                      </a:r>
                      <a:endParaRPr lang="en-AU" sz="1800" b="1"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7311053"/>
                  </a:ext>
                </a:extLst>
              </a:tr>
              <a:tr h="85227">
                <a:tc>
                  <a:txBody>
                    <a:bodyPr/>
                    <a:lstStyle/>
                    <a:p>
                      <a:pPr algn="ctr">
                        <a:spcAft>
                          <a:spcPts val="0"/>
                        </a:spcAft>
                      </a:pPr>
                      <a:r>
                        <a:rPr lang="en-AU" sz="1400" dirty="0">
                          <a:effectLst/>
                        </a:rPr>
                        <a:t>Cluster</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Mean</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Min</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Max</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183515"/>
                  </a:ext>
                </a:extLst>
              </a:tr>
              <a:tr h="144145">
                <a:tc>
                  <a:txBody>
                    <a:bodyPr/>
                    <a:lstStyle/>
                    <a:p>
                      <a:pPr algn="ctr">
                        <a:spcAft>
                          <a:spcPts val="0"/>
                        </a:spcAft>
                      </a:pPr>
                      <a:r>
                        <a:rPr lang="en-AU" sz="1400">
                          <a:effectLst/>
                        </a:rPr>
                        <a:t>1</a:t>
                      </a:r>
                      <a:endParaRPr lang="en-AU" sz="18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85.6%</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56.9%</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100.0%</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11953809"/>
                  </a:ext>
                </a:extLst>
              </a:tr>
              <a:tr h="144145">
                <a:tc>
                  <a:txBody>
                    <a:bodyPr/>
                    <a:lstStyle/>
                    <a:p>
                      <a:pPr algn="ctr">
                        <a:spcAft>
                          <a:spcPts val="0"/>
                        </a:spcAft>
                      </a:pPr>
                      <a:r>
                        <a:rPr lang="en-AU" sz="1400">
                          <a:effectLst/>
                        </a:rPr>
                        <a:t>2</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81.3%</a:t>
                      </a:r>
                      <a:endParaRPr lang="en-AU"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62.5%</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97.9%</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54804001"/>
                  </a:ext>
                </a:extLst>
              </a:tr>
              <a:tr h="144145">
                <a:tc>
                  <a:txBody>
                    <a:bodyPr/>
                    <a:lstStyle/>
                    <a:p>
                      <a:pPr algn="ctr">
                        <a:spcAft>
                          <a:spcPts val="0"/>
                        </a:spcAft>
                      </a:pPr>
                      <a:r>
                        <a:rPr lang="en-AU" sz="1400" dirty="0">
                          <a:effectLst/>
                        </a:rPr>
                        <a:t>3</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a:effectLst/>
                        </a:rPr>
                        <a:t>77.2%</a:t>
                      </a:r>
                      <a:endParaRPr lang="en-AU" sz="180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54.2%</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89.6%</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99596"/>
                  </a:ext>
                </a:extLst>
              </a:tr>
              <a:tr h="144145">
                <a:tc>
                  <a:txBody>
                    <a:bodyPr/>
                    <a:lstStyle/>
                    <a:p>
                      <a:pPr algn="ctr">
                        <a:spcAft>
                          <a:spcPts val="0"/>
                        </a:spcAft>
                      </a:pPr>
                      <a:r>
                        <a:rPr lang="en-AU" sz="1400" dirty="0">
                          <a:effectLst/>
                        </a:rPr>
                        <a:t>Mean</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81.4%</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57.9%</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95.8%</a:t>
                      </a:r>
                      <a:endParaRPr lang="en-AU" sz="18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17065485"/>
                  </a:ext>
                </a:extLst>
              </a:tr>
            </a:tbl>
          </a:graphicData>
        </a:graphic>
      </p:graphicFrame>
      <p:graphicFrame>
        <p:nvGraphicFramePr>
          <p:cNvPr id="6" name="Table 5">
            <a:extLst>
              <a:ext uri="{FF2B5EF4-FFF2-40B4-BE49-F238E27FC236}">
                <a16:creationId xmlns:a16="http://schemas.microsoft.com/office/drawing/2014/main" id="{BA90691A-C6AE-AA4B-B29D-AB1556BAAF21}"/>
              </a:ext>
            </a:extLst>
          </p:cNvPr>
          <p:cNvGraphicFramePr>
            <a:graphicFrameLocks noGrp="1"/>
          </p:cNvGraphicFramePr>
          <p:nvPr>
            <p:extLst>
              <p:ext uri="{D42A27DB-BD31-4B8C-83A1-F6EECF244321}">
                <p14:modId xmlns:p14="http://schemas.microsoft.com/office/powerpoint/2010/main" val="990637744"/>
              </p:ext>
            </p:extLst>
          </p:nvPr>
        </p:nvGraphicFramePr>
        <p:xfrm>
          <a:off x="3759883" y="3928032"/>
          <a:ext cx="3777614" cy="2773680"/>
        </p:xfrm>
        <a:graphic>
          <a:graphicData uri="http://schemas.openxmlformats.org/drawingml/2006/table">
            <a:tbl>
              <a:tblPr firstRow="1" firstCol="1" bandRow="1">
                <a:tableStyleId>{2D5ABB26-0587-4C30-8999-92F81FD0307C}</a:tableStyleId>
              </a:tblPr>
              <a:tblGrid>
                <a:gridCol w="718364">
                  <a:extLst>
                    <a:ext uri="{9D8B030D-6E8A-4147-A177-3AD203B41FA5}">
                      <a16:colId xmlns:a16="http://schemas.microsoft.com/office/drawing/2014/main" val="1034556691"/>
                    </a:ext>
                  </a:extLst>
                </a:gridCol>
                <a:gridCol w="1078500">
                  <a:extLst>
                    <a:ext uri="{9D8B030D-6E8A-4147-A177-3AD203B41FA5}">
                      <a16:colId xmlns:a16="http://schemas.microsoft.com/office/drawing/2014/main" val="137642951"/>
                    </a:ext>
                  </a:extLst>
                </a:gridCol>
                <a:gridCol w="1078500">
                  <a:extLst>
                    <a:ext uri="{9D8B030D-6E8A-4147-A177-3AD203B41FA5}">
                      <a16:colId xmlns:a16="http://schemas.microsoft.com/office/drawing/2014/main" val="2122059109"/>
                    </a:ext>
                  </a:extLst>
                </a:gridCol>
                <a:gridCol w="902250">
                  <a:extLst>
                    <a:ext uri="{9D8B030D-6E8A-4147-A177-3AD203B41FA5}">
                      <a16:colId xmlns:a16="http://schemas.microsoft.com/office/drawing/2014/main" val="970676621"/>
                    </a:ext>
                  </a:extLst>
                </a:gridCol>
              </a:tblGrid>
              <a:tr h="144145">
                <a:tc gridSpan="4">
                  <a:txBody>
                    <a:bodyPr/>
                    <a:lstStyle/>
                    <a:p>
                      <a:pPr algn="ctr">
                        <a:spcAft>
                          <a:spcPts val="0"/>
                        </a:spcAft>
                      </a:pPr>
                      <a:r>
                        <a:rPr lang="en-AU" sz="1400" b="1" dirty="0" err="1">
                          <a:effectLst/>
                        </a:rPr>
                        <a:t>KModes</a:t>
                      </a:r>
                      <a:r>
                        <a:rPr lang="en-AU" sz="1400" b="1" dirty="0">
                          <a:effectLst/>
                        </a:rPr>
                        <a:t> 10 Australia</a:t>
                      </a:r>
                      <a:endParaRPr lang="en-AU" sz="2000" b="1"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8129637"/>
                  </a:ext>
                </a:extLst>
              </a:tr>
              <a:tr h="144145">
                <a:tc>
                  <a:txBody>
                    <a:bodyPr/>
                    <a:lstStyle/>
                    <a:p>
                      <a:pPr algn="ctr">
                        <a:spcAft>
                          <a:spcPts val="0"/>
                        </a:spcAft>
                      </a:pPr>
                      <a:r>
                        <a:rPr lang="en-AU" sz="1400" dirty="0">
                          <a:effectLst/>
                        </a:rPr>
                        <a:t>Cluster</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Mean</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Min</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Max</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3742163"/>
                  </a:ext>
                </a:extLst>
              </a:tr>
              <a:tr h="144145">
                <a:tc>
                  <a:txBody>
                    <a:bodyPr/>
                    <a:lstStyle/>
                    <a:p>
                      <a:pPr algn="ctr">
                        <a:spcAft>
                          <a:spcPts val="0"/>
                        </a:spcAft>
                      </a:pPr>
                      <a:r>
                        <a:rPr lang="en-AU" sz="1400">
                          <a:effectLst/>
                        </a:rPr>
                        <a:t>1</a:t>
                      </a:r>
                      <a:endParaRPr lang="en-AU" sz="20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82.5%</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66.0%</a:t>
                      </a:r>
                      <a:endParaRPr lang="en-AU" sz="20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93.8%</a:t>
                      </a:r>
                      <a:endParaRPr lang="en-AU" sz="20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7998905"/>
                  </a:ext>
                </a:extLst>
              </a:tr>
              <a:tr h="144145">
                <a:tc>
                  <a:txBody>
                    <a:bodyPr/>
                    <a:lstStyle/>
                    <a:p>
                      <a:pPr algn="ctr">
                        <a:spcAft>
                          <a:spcPts val="0"/>
                        </a:spcAft>
                      </a:pPr>
                      <a:r>
                        <a:rPr lang="en-AU" sz="1400">
                          <a:effectLst/>
                        </a:rPr>
                        <a:t>2</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81.5%</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63.9%</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97.2%</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68498415"/>
                  </a:ext>
                </a:extLst>
              </a:tr>
              <a:tr h="144145">
                <a:tc>
                  <a:txBody>
                    <a:bodyPr/>
                    <a:lstStyle/>
                    <a:p>
                      <a:pPr algn="ctr">
                        <a:spcAft>
                          <a:spcPts val="0"/>
                        </a:spcAft>
                      </a:pPr>
                      <a:r>
                        <a:rPr lang="en-AU" sz="1400">
                          <a:effectLst/>
                        </a:rPr>
                        <a:t>3</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89.1%</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64.6%</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100.0%</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2954405"/>
                  </a:ext>
                </a:extLst>
              </a:tr>
              <a:tr h="144145">
                <a:tc>
                  <a:txBody>
                    <a:bodyPr/>
                    <a:lstStyle/>
                    <a:p>
                      <a:pPr algn="ctr">
                        <a:spcAft>
                          <a:spcPts val="0"/>
                        </a:spcAft>
                      </a:pPr>
                      <a:r>
                        <a:rPr lang="en-AU" sz="1400">
                          <a:effectLst/>
                        </a:rPr>
                        <a:t>4</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89.9%</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60.4%</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100.0%</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54747732"/>
                  </a:ext>
                </a:extLst>
              </a:tr>
              <a:tr h="144145">
                <a:tc>
                  <a:txBody>
                    <a:bodyPr/>
                    <a:lstStyle/>
                    <a:p>
                      <a:pPr algn="ctr">
                        <a:spcAft>
                          <a:spcPts val="0"/>
                        </a:spcAft>
                      </a:pPr>
                      <a:r>
                        <a:rPr lang="en-AU" sz="1400">
                          <a:effectLst/>
                        </a:rPr>
                        <a:t>5</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88.0%</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72.2%</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97.2%</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63962161"/>
                  </a:ext>
                </a:extLst>
              </a:tr>
              <a:tr h="144145">
                <a:tc>
                  <a:txBody>
                    <a:bodyPr/>
                    <a:lstStyle/>
                    <a:p>
                      <a:pPr algn="ctr">
                        <a:spcAft>
                          <a:spcPts val="0"/>
                        </a:spcAft>
                      </a:pPr>
                      <a:r>
                        <a:rPr lang="en-AU" sz="1400">
                          <a:effectLst/>
                        </a:rPr>
                        <a:t>6</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84.1%</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66.0%</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97.9%</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06293283"/>
                  </a:ext>
                </a:extLst>
              </a:tr>
              <a:tr h="144145">
                <a:tc>
                  <a:txBody>
                    <a:bodyPr/>
                    <a:lstStyle/>
                    <a:p>
                      <a:pPr algn="ctr">
                        <a:spcAft>
                          <a:spcPts val="0"/>
                        </a:spcAft>
                      </a:pPr>
                      <a:r>
                        <a:rPr lang="en-AU" sz="1400">
                          <a:effectLst/>
                        </a:rPr>
                        <a:t>7</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77.5%</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54.9%</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89.6%</a:t>
                      </a:r>
                      <a:endParaRPr lang="en-AU" sz="20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46802"/>
                  </a:ext>
                </a:extLst>
              </a:tr>
              <a:tr h="144145">
                <a:tc>
                  <a:txBody>
                    <a:bodyPr/>
                    <a:lstStyle/>
                    <a:p>
                      <a:pPr algn="ctr">
                        <a:spcAft>
                          <a:spcPts val="0"/>
                        </a:spcAft>
                      </a:pPr>
                      <a:r>
                        <a:rPr lang="en-AU" sz="1400">
                          <a:effectLst/>
                        </a:rPr>
                        <a:t>8</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86.5%</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62.5%</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63407462"/>
                  </a:ext>
                </a:extLst>
              </a:tr>
              <a:tr h="144145">
                <a:tc>
                  <a:txBody>
                    <a:bodyPr/>
                    <a:lstStyle/>
                    <a:p>
                      <a:pPr algn="ctr">
                        <a:spcAft>
                          <a:spcPts val="0"/>
                        </a:spcAft>
                      </a:pPr>
                      <a:r>
                        <a:rPr lang="en-AU" sz="1400">
                          <a:effectLst/>
                        </a:rPr>
                        <a:t>9</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89.6%</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70.8%</a:t>
                      </a:r>
                      <a:endParaRPr lang="en-AU"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193610"/>
                  </a:ext>
                </a:extLst>
              </a:tr>
              <a:tr h="144145">
                <a:tc>
                  <a:txBody>
                    <a:bodyPr/>
                    <a:lstStyle/>
                    <a:p>
                      <a:pPr algn="ctr">
                        <a:spcAft>
                          <a:spcPts val="0"/>
                        </a:spcAft>
                      </a:pPr>
                      <a:r>
                        <a:rPr lang="en-AU" sz="1400" dirty="0">
                          <a:effectLst/>
                        </a:rPr>
                        <a:t>10</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87.8%</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64.6%</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97.2%</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088888"/>
                  </a:ext>
                </a:extLst>
              </a:tr>
              <a:tr h="144145">
                <a:tc>
                  <a:txBody>
                    <a:bodyPr/>
                    <a:lstStyle/>
                    <a:p>
                      <a:pPr algn="ctr">
                        <a:spcAft>
                          <a:spcPts val="0"/>
                        </a:spcAft>
                      </a:pPr>
                      <a:r>
                        <a:rPr lang="en-AU" sz="1400">
                          <a:effectLst/>
                        </a:rPr>
                        <a:t>Mean</a:t>
                      </a:r>
                      <a:endParaRPr lang="en-AU" sz="20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85.7%</a:t>
                      </a:r>
                      <a:endParaRPr lang="en-AU" sz="20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64.6%</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97.3%</a:t>
                      </a:r>
                      <a:endParaRPr lang="en-AU" sz="20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2011682"/>
                  </a:ext>
                </a:extLst>
              </a:tr>
            </a:tbl>
          </a:graphicData>
        </a:graphic>
      </p:graphicFrame>
      <p:graphicFrame>
        <p:nvGraphicFramePr>
          <p:cNvPr id="7" name="Table 6">
            <a:extLst>
              <a:ext uri="{FF2B5EF4-FFF2-40B4-BE49-F238E27FC236}">
                <a16:creationId xmlns:a16="http://schemas.microsoft.com/office/drawing/2014/main" id="{31568B5B-A34C-464A-A8FE-A046574D5EC4}"/>
              </a:ext>
            </a:extLst>
          </p:cNvPr>
          <p:cNvGraphicFramePr>
            <a:graphicFrameLocks noGrp="1"/>
          </p:cNvGraphicFramePr>
          <p:nvPr>
            <p:extLst>
              <p:ext uri="{D42A27DB-BD31-4B8C-83A1-F6EECF244321}">
                <p14:modId xmlns:p14="http://schemas.microsoft.com/office/powerpoint/2010/main" val="107078038"/>
              </p:ext>
            </p:extLst>
          </p:nvPr>
        </p:nvGraphicFramePr>
        <p:xfrm>
          <a:off x="8135814" y="3947406"/>
          <a:ext cx="3552092" cy="2773680"/>
        </p:xfrm>
        <a:graphic>
          <a:graphicData uri="http://schemas.openxmlformats.org/drawingml/2006/table">
            <a:tbl>
              <a:tblPr firstRow="1" firstCol="1" bandRow="1">
                <a:tableStyleId>{2D5ABB26-0587-4C30-8999-92F81FD0307C}</a:tableStyleId>
              </a:tblPr>
              <a:tblGrid>
                <a:gridCol w="671441">
                  <a:extLst>
                    <a:ext uri="{9D8B030D-6E8A-4147-A177-3AD203B41FA5}">
                      <a16:colId xmlns:a16="http://schemas.microsoft.com/office/drawing/2014/main" val="242555949"/>
                    </a:ext>
                  </a:extLst>
                </a:gridCol>
                <a:gridCol w="1066800">
                  <a:extLst>
                    <a:ext uri="{9D8B030D-6E8A-4147-A177-3AD203B41FA5}">
                      <a16:colId xmlns:a16="http://schemas.microsoft.com/office/drawing/2014/main" val="3440241289"/>
                    </a:ext>
                  </a:extLst>
                </a:gridCol>
                <a:gridCol w="782221">
                  <a:extLst>
                    <a:ext uri="{9D8B030D-6E8A-4147-A177-3AD203B41FA5}">
                      <a16:colId xmlns:a16="http://schemas.microsoft.com/office/drawing/2014/main" val="3514325608"/>
                    </a:ext>
                  </a:extLst>
                </a:gridCol>
                <a:gridCol w="1031630">
                  <a:extLst>
                    <a:ext uri="{9D8B030D-6E8A-4147-A177-3AD203B41FA5}">
                      <a16:colId xmlns:a16="http://schemas.microsoft.com/office/drawing/2014/main" val="2039127968"/>
                    </a:ext>
                  </a:extLst>
                </a:gridCol>
              </a:tblGrid>
              <a:tr h="203200">
                <a:tc gridSpan="4">
                  <a:txBody>
                    <a:bodyPr/>
                    <a:lstStyle/>
                    <a:p>
                      <a:pPr algn="ctr">
                        <a:spcAft>
                          <a:spcPts val="0"/>
                        </a:spcAft>
                      </a:pPr>
                      <a:r>
                        <a:rPr lang="en-AU" sz="1400" b="1" dirty="0" err="1">
                          <a:effectLst/>
                        </a:rPr>
                        <a:t>KModes</a:t>
                      </a:r>
                      <a:r>
                        <a:rPr lang="en-AU" sz="1400" b="1" dirty="0">
                          <a:effectLst/>
                        </a:rPr>
                        <a:t> 10 Australia on 8 Features</a:t>
                      </a:r>
                      <a:endParaRPr lang="en-AU" sz="1400" b="1"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4713817"/>
                  </a:ext>
                </a:extLst>
              </a:tr>
              <a:tr h="203200">
                <a:tc>
                  <a:txBody>
                    <a:bodyPr/>
                    <a:lstStyle/>
                    <a:p>
                      <a:pPr algn="ctr">
                        <a:spcAft>
                          <a:spcPts val="0"/>
                        </a:spcAft>
                      </a:pPr>
                      <a:r>
                        <a:rPr lang="en-AU" sz="1400" dirty="0">
                          <a:effectLst/>
                        </a:rPr>
                        <a:t>Cluster</a:t>
                      </a:r>
                      <a:endParaRPr lang="en-AU" sz="140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Mean</a:t>
                      </a:r>
                      <a:endParaRPr lang="en-AU" sz="140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Min</a:t>
                      </a:r>
                      <a:endParaRPr lang="en-AU" sz="140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Max</a:t>
                      </a:r>
                      <a:endParaRPr lang="en-AU" sz="1400"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812278"/>
                  </a:ext>
                </a:extLst>
              </a:tr>
              <a:tr h="203200">
                <a:tc>
                  <a:txBody>
                    <a:bodyPr/>
                    <a:lstStyle/>
                    <a:p>
                      <a:pPr algn="ctr">
                        <a:spcAft>
                          <a:spcPts val="0"/>
                        </a:spcAft>
                      </a:pPr>
                      <a:r>
                        <a:rPr lang="en-AU" sz="1400" dirty="0">
                          <a:effectLst/>
                        </a:rPr>
                        <a:t>1</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88.2%</a:t>
                      </a:r>
                      <a:endParaRPr lang="en-AU" sz="14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62.5%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100.0%</a:t>
                      </a:r>
                      <a:endParaRPr lang="en-AU" sz="14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11946087"/>
                  </a:ext>
                </a:extLst>
              </a:tr>
              <a:tr h="203200">
                <a:tc>
                  <a:txBody>
                    <a:bodyPr/>
                    <a:lstStyle/>
                    <a:p>
                      <a:pPr algn="ctr">
                        <a:spcAft>
                          <a:spcPts val="0"/>
                        </a:spcAft>
                      </a:pPr>
                      <a:r>
                        <a:rPr lang="en-AU" sz="1400" dirty="0">
                          <a:effectLst/>
                        </a:rPr>
                        <a:t>2</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89.4%</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62.5%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100.0%</a:t>
                      </a:r>
                      <a:endParaRPr lang="en-AU" sz="1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50060120"/>
                  </a:ext>
                </a:extLst>
              </a:tr>
              <a:tr h="203200">
                <a:tc>
                  <a:txBody>
                    <a:bodyPr/>
                    <a:lstStyle/>
                    <a:p>
                      <a:pPr algn="ctr">
                        <a:spcAft>
                          <a:spcPts val="0"/>
                        </a:spcAft>
                      </a:pPr>
                      <a:r>
                        <a:rPr lang="en-AU" sz="1400" dirty="0">
                          <a:effectLst/>
                        </a:rPr>
                        <a:t>3</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77.7%</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50.0%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100.0%</a:t>
                      </a:r>
                      <a:endParaRPr lang="en-AU" sz="1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57224743"/>
                  </a:ext>
                </a:extLst>
              </a:tr>
              <a:tr h="203200">
                <a:tc>
                  <a:txBody>
                    <a:bodyPr/>
                    <a:lstStyle/>
                    <a:p>
                      <a:pPr algn="ctr">
                        <a:spcAft>
                          <a:spcPts val="0"/>
                        </a:spcAft>
                      </a:pPr>
                      <a:r>
                        <a:rPr lang="en-AU" sz="1400" dirty="0">
                          <a:effectLst/>
                        </a:rPr>
                        <a:t>4</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80.5%</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50.0%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31431249"/>
                  </a:ext>
                </a:extLst>
              </a:tr>
              <a:tr h="203200">
                <a:tc>
                  <a:txBody>
                    <a:bodyPr/>
                    <a:lstStyle/>
                    <a:p>
                      <a:pPr algn="ctr">
                        <a:spcAft>
                          <a:spcPts val="0"/>
                        </a:spcAft>
                      </a:pPr>
                      <a:r>
                        <a:rPr lang="en-AU" sz="1400" dirty="0">
                          <a:effectLst/>
                        </a:rPr>
                        <a:t>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94.2%</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62.5%</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9006417"/>
                  </a:ext>
                </a:extLst>
              </a:tr>
              <a:tr h="203200">
                <a:tc>
                  <a:txBody>
                    <a:bodyPr/>
                    <a:lstStyle/>
                    <a:p>
                      <a:pPr algn="ctr">
                        <a:spcAft>
                          <a:spcPts val="0"/>
                        </a:spcAft>
                      </a:pPr>
                      <a:r>
                        <a:rPr lang="en-AU" sz="1400" dirty="0">
                          <a:effectLst/>
                        </a:rPr>
                        <a:t>6</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86.6%</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62.5%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37883483"/>
                  </a:ext>
                </a:extLst>
              </a:tr>
              <a:tr h="203200">
                <a:tc>
                  <a:txBody>
                    <a:bodyPr/>
                    <a:lstStyle/>
                    <a:p>
                      <a:pPr algn="ctr">
                        <a:spcAft>
                          <a:spcPts val="0"/>
                        </a:spcAft>
                      </a:pPr>
                      <a:r>
                        <a:rPr lang="en-AU" sz="1400" dirty="0">
                          <a:effectLst/>
                        </a:rPr>
                        <a:t>7</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88.2%</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62.5%</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73680034"/>
                  </a:ext>
                </a:extLst>
              </a:tr>
              <a:tr h="203200">
                <a:tc>
                  <a:txBody>
                    <a:bodyPr/>
                    <a:lstStyle/>
                    <a:p>
                      <a:pPr algn="ctr">
                        <a:spcAft>
                          <a:spcPts val="0"/>
                        </a:spcAft>
                      </a:pPr>
                      <a:r>
                        <a:rPr lang="en-AU" sz="1400" dirty="0">
                          <a:effectLst/>
                        </a:rPr>
                        <a:t>8</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89.7%</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62.5%</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2899307"/>
                  </a:ext>
                </a:extLst>
              </a:tr>
              <a:tr h="203200">
                <a:tc>
                  <a:txBody>
                    <a:bodyPr/>
                    <a:lstStyle/>
                    <a:p>
                      <a:pPr algn="ctr">
                        <a:spcAft>
                          <a:spcPts val="0"/>
                        </a:spcAft>
                      </a:pPr>
                      <a:r>
                        <a:rPr lang="en-AU" sz="1400" dirty="0">
                          <a:effectLst/>
                        </a:rPr>
                        <a:t>9</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77.5%</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a:effectLst/>
                        </a:rPr>
                        <a:t>50.0%</a:t>
                      </a:r>
                      <a:endParaRPr lang="en-AU" sz="1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24587975"/>
                  </a:ext>
                </a:extLst>
              </a:tr>
              <a:tr h="203200">
                <a:tc>
                  <a:txBody>
                    <a:bodyPr/>
                    <a:lstStyle/>
                    <a:p>
                      <a:pPr algn="ctr">
                        <a:spcAft>
                          <a:spcPts val="0"/>
                        </a:spcAft>
                      </a:pPr>
                      <a:r>
                        <a:rPr lang="en-AU" sz="1400" dirty="0">
                          <a:effectLst/>
                        </a:rPr>
                        <a:t>10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83.5%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62.5%</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144960"/>
                  </a:ext>
                </a:extLst>
              </a:tr>
              <a:tr h="203200">
                <a:tc>
                  <a:txBody>
                    <a:bodyPr/>
                    <a:lstStyle/>
                    <a:p>
                      <a:pPr algn="ctr">
                        <a:spcAft>
                          <a:spcPts val="0"/>
                        </a:spcAft>
                      </a:pPr>
                      <a:r>
                        <a:rPr lang="en-AU" sz="1400" dirty="0">
                          <a:effectLst/>
                        </a:rPr>
                        <a:t>Mean</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85.6%</a:t>
                      </a:r>
                      <a:endParaRPr lang="en-AU" sz="14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a:effectLst/>
                        </a:rPr>
                        <a:t>58.8%</a:t>
                      </a:r>
                      <a:endParaRPr lang="en-AU" sz="140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algn="ctr">
                        <a:spcAft>
                          <a:spcPts val="0"/>
                        </a:spcAft>
                      </a:pPr>
                      <a:r>
                        <a:rPr lang="en-AU" sz="1400" dirty="0">
                          <a:effectLst/>
                        </a:rPr>
                        <a:t>100.0%</a:t>
                      </a:r>
                      <a:endParaRPr lang="en-AU" sz="1400" dirty="0">
                        <a:effectLst/>
                        <a:latin typeface="Times New Roman" panose="02020603050405020304" pitchFamily="18" charset="0"/>
                        <a:ea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1443933"/>
                  </a:ext>
                </a:extLst>
              </a:tr>
            </a:tbl>
          </a:graphicData>
        </a:graphic>
      </p:graphicFrame>
      <p:sp>
        <p:nvSpPr>
          <p:cNvPr id="8" name="TextBox 7">
            <a:extLst>
              <a:ext uri="{FF2B5EF4-FFF2-40B4-BE49-F238E27FC236}">
                <a16:creationId xmlns:a16="http://schemas.microsoft.com/office/drawing/2014/main" id="{92D24AC3-6BAB-3B48-9D0A-AEC93F8FC0BC}"/>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Gaussian Bayesian Classification and Intersection with Classification Results </a:t>
            </a:r>
          </a:p>
        </p:txBody>
      </p:sp>
      <p:sp>
        <p:nvSpPr>
          <p:cNvPr id="9" name="Rectangle 8">
            <a:extLst>
              <a:ext uri="{FF2B5EF4-FFF2-40B4-BE49-F238E27FC236}">
                <a16:creationId xmlns:a16="http://schemas.microsoft.com/office/drawing/2014/main" id="{C37A4442-2118-3A42-BAD8-8DC8FDCCB7FE}"/>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F58587-E6D6-1C4A-8254-1812D8458508}"/>
              </a:ext>
            </a:extLst>
          </p:cNvPr>
          <p:cNvSpPr/>
          <p:nvPr/>
        </p:nvSpPr>
        <p:spPr>
          <a:xfrm>
            <a:off x="281227" y="1219142"/>
            <a:ext cx="1293687" cy="1077218"/>
          </a:xfrm>
          <a:prstGeom prst="rect">
            <a:avLst/>
          </a:prstGeom>
        </p:spPr>
        <p:txBody>
          <a:bodyPr wrap="none">
            <a:spAutoFit/>
          </a:bodyPr>
          <a:lstStyle/>
          <a:p>
            <a:pPr algn="ctr"/>
            <a:r>
              <a:rPr lang="en-AU" sz="1600" b="1" dirty="0"/>
              <a:t>16 areas</a:t>
            </a:r>
          </a:p>
          <a:p>
            <a:pPr algn="ctr"/>
            <a:r>
              <a:rPr lang="en-AU" sz="1600" b="1" dirty="0"/>
              <a:t>Labelled as 1</a:t>
            </a:r>
          </a:p>
          <a:p>
            <a:pPr algn="ctr"/>
            <a:r>
              <a:rPr lang="en-AU" sz="1600" b="1" dirty="0"/>
              <a:t>To represent </a:t>
            </a:r>
          </a:p>
          <a:p>
            <a:pPr algn="ctr"/>
            <a:r>
              <a:rPr lang="en-AU" sz="1600" b="1" dirty="0"/>
              <a:t>one cluster</a:t>
            </a:r>
          </a:p>
        </p:txBody>
      </p:sp>
      <p:cxnSp>
        <p:nvCxnSpPr>
          <p:cNvPr id="11" name="Straight Arrow Connector 10">
            <a:extLst>
              <a:ext uri="{FF2B5EF4-FFF2-40B4-BE49-F238E27FC236}">
                <a16:creationId xmlns:a16="http://schemas.microsoft.com/office/drawing/2014/main" id="{59B16C38-5B18-A141-AF5B-A814047E9783}"/>
              </a:ext>
            </a:extLst>
          </p:cNvPr>
          <p:cNvCxnSpPr>
            <a:cxnSpLocks/>
          </p:cNvCxnSpPr>
          <p:nvPr/>
        </p:nvCxnSpPr>
        <p:spPr>
          <a:xfrm>
            <a:off x="1743515" y="1680203"/>
            <a:ext cx="1817077"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4F2228-A404-7848-A49C-EFC859B2D7BA}"/>
              </a:ext>
            </a:extLst>
          </p:cNvPr>
          <p:cNvSpPr/>
          <p:nvPr/>
        </p:nvSpPr>
        <p:spPr>
          <a:xfrm>
            <a:off x="2047340" y="782446"/>
            <a:ext cx="1298818" cy="830997"/>
          </a:xfrm>
          <a:prstGeom prst="rect">
            <a:avLst/>
          </a:prstGeom>
        </p:spPr>
        <p:txBody>
          <a:bodyPr wrap="none">
            <a:spAutoFit/>
          </a:bodyPr>
          <a:lstStyle/>
          <a:p>
            <a:pPr algn="ctr"/>
            <a:r>
              <a:rPr lang="en-AU" sz="1600" dirty="0"/>
              <a:t>Gaussian</a:t>
            </a:r>
          </a:p>
          <a:p>
            <a:pPr algn="ctr"/>
            <a:r>
              <a:rPr lang="en-AU" sz="1600" dirty="0"/>
              <a:t>Bayesian</a:t>
            </a:r>
          </a:p>
          <a:p>
            <a:pPr algn="ctr"/>
            <a:r>
              <a:rPr lang="en-AU" sz="1600" dirty="0"/>
              <a:t>Classification</a:t>
            </a:r>
          </a:p>
        </p:txBody>
      </p:sp>
      <p:sp>
        <p:nvSpPr>
          <p:cNvPr id="13" name="Rectangle 12">
            <a:extLst>
              <a:ext uri="{FF2B5EF4-FFF2-40B4-BE49-F238E27FC236}">
                <a16:creationId xmlns:a16="http://schemas.microsoft.com/office/drawing/2014/main" id="{B24A118D-5B99-2F45-A338-F397D89AC4FD}"/>
              </a:ext>
            </a:extLst>
          </p:cNvPr>
          <p:cNvSpPr/>
          <p:nvPr/>
        </p:nvSpPr>
        <p:spPr>
          <a:xfrm>
            <a:off x="3328754" y="1267180"/>
            <a:ext cx="2182905" cy="1077218"/>
          </a:xfrm>
          <a:prstGeom prst="rect">
            <a:avLst/>
          </a:prstGeom>
        </p:spPr>
        <p:txBody>
          <a:bodyPr wrap="none">
            <a:spAutoFit/>
          </a:bodyPr>
          <a:lstStyle/>
          <a:p>
            <a:pPr algn="ctr"/>
            <a:r>
              <a:rPr lang="en-AU" sz="1600" b="1" dirty="0"/>
              <a:t>Accuracy : 93%</a:t>
            </a:r>
          </a:p>
          <a:p>
            <a:pPr algn="ctr"/>
            <a:r>
              <a:rPr lang="en-AU" sz="1600" b="1" dirty="0"/>
              <a:t>Recall : 100%</a:t>
            </a:r>
          </a:p>
          <a:p>
            <a:pPr algn="ctr"/>
            <a:r>
              <a:rPr lang="en-AU" sz="1600" b="1" dirty="0"/>
              <a:t>Prediction: 154 areas</a:t>
            </a:r>
          </a:p>
          <a:p>
            <a:pPr algn="ctr"/>
            <a:r>
              <a:rPr lang="en-AU" sz="1600" b="1" dirty="0"/>
              <a:t>(Including the 16 areas)</a:t>
            </a:r>
          </a:p>
        </p:txBody>
      </p:sp>
      <p:cxnSp>
        <p:nvCxnSpPr>
          <p:cNvPr id="16" name="Straight Arrow Connector 15">
            <a:extLst>
              <a:ext uri="{FF2B5EF4-FFF2-40B4-BE49-F238E27FC236}">
                <a16:creationId xmlns:a16="http://schemas.microsoft.com/office/drawing/2014/main" id="{B13DC5B6-EB82-8F45-8C02-5B520DA64E42}"/>
              </a:ext>
            </a:extLst>
          </p:cNvPr>
          <p:cNvCxnSpPr>
            <a:cxnSpLocks/>
          </p:cNvCxnSpPr>
          <p:nvPr/>
        </p:nvCxnSpPr>
        <p:spPr>
          <a:xfrm>
            <a:off x="5511659" y="1636889"/>
            <a:ext cx="1817077"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1AEAB8E-8B40-2740-AD78-ECFD1325B395}"/>
              </a:ext>
            </a:extLst>
          </p:cNvPr>
          <p:cNvSpPr/>
          <p:nvPr/>
        </p:nvSpPr>
        <p:spPr>
          <a:xfrm>
            <a:off x="5783046" y="1097903"/>
            <a:ext cx="1180516" cy="338554"/>
          </a:xfrm>
          <a:prstGeom prst="rect">
            <a:avLst/>
          </a:prstGeom>
        </p:spPr>
        <p:txBody>
          <a:bodyPr wrap="none">
            <a:spAutoFit/>
          </a:bodyPr>
          <a:lstStyle/>
          <a:p>
            <a:pPr algn="ctr"/>
            <a:r>
              <a:rPr lang="en-AU" sz="1600" dirty="0"/>
              <a:t>Intersection</a:t>
            </a:r>
          </a:p>
        </p:txBody>
      </p:sp>
      <p:sp>
        <p:nvSpPr>
          <p:cNvPr id="19" name="Rectangle 18">
            <a:extLst>
              <a:ext uri="{FF2B5EF4-FFF2-40B4-BE49-F238E27FC236}">
                <a16:creationId xmlns:a16="http://schemas.microsoft.com/office/drawing/2014/main" id="{D6191221-320B-784D-9BA1-6E489EDA429D}"/>
              </a:ext>
            </a:extLst>
          </p:cNvPr>
          <p:cNvSpPr/>
          <p:nvPr/>
        </p:nvSpPr>
        <p:spPr>
          <a:xfrm>
            <a:off x="281227" y="3297536"/>
            <a:ext cx="5634171" cy="338554"/>
          </a:xfrm>
          <a:prstGeom prst="rect">
            <a:avLst/>
          </a:prstGeom>
        </p:spPr>
        <p:txBody>
          <a:bodyPr wrap="none">
            <a:spAutoFit/>
          </a:bodyPr>
          <a:lstStyle/>
          <a:p>
            <a:pPr algn="ctr"/>
            <a:r>
              <a:rPr lang="en-AU" sz="1600" b="1" dirty="0"/>
              <a:t>Similarity between features and cluster centroid for each cluster</a:t>
            </a:r>
          </a:p>
        </p:txBody>
      </p:sp>
      <p:sp>
        <p:nvSpPr>
          <p:cNvPr id="20" name="Rounded Rectangle 19">
            <a:extLst>
              <a:ext uri="{FF2B5EF4-FFF2-40B4-BE49-F238E27FC236}">
                <a16:creationId xmlns:a16="http://schemas.microsoft.com/office/drawing/2014/main" id="{33AEA9AE-79A8-A24A-86CD-E6D852602D37}"/>
              </a:ext>
            </a:extLst>
          </p:cNvPr>
          <p:cNvSpPr/>
          <p:nvPr/>
        </p:nvSpPr>
        <p:spPr>
          <a:xfrm>
            <a:off x="4583724" y="4356049"/>
            <a:ext cx="857597" cy="2376760"/>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CF9F4290-7618-6A4B-83FE-02F5B9D318FE}"/>
              </a:ext>
            </a:extLst>
          </p:cNvPr>
          <p:cNvSpPr/>
          <p:nvPr/>
        </p:nvSpPr>
        <p:spPr>
          <a:xfrm>
            <a:off x="8891047" y="4375607"/>
            <a:ext cx="857597" cy="2376760"/>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362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045AB-93C4-1E4F-B114-C527762FE2F3}"/>
              </a:ext>
            </a:extLst>
          </p:cNvPr>
          <p:cNvPicPr/>
          <p:nvPr/>
        </p:nvPicPr>
        <p:blipFill>
          <a:blip r:embed="rId2"/>
          <a:stretch>
            <a:fillRect/>
          </a:stretch>
        </p:blipFill>
        <p:spPr>
          <a:xfrm>
            <a:off x="405755" y="1083839"/>
            <a:ext cx="9141943" cy="1903389"/>
          </a:xfrm>
          <a:prstGeom prst="rect">
            <a:avLst/>
          </a:prstGeom>
        </p:spPr>
      </p:pic>
      <p:pic>
        <p:nvPicPr>
          <p:cNvPr id="6" name="Picture 5">
            <a:extLst>
              <a:ext uri="{FF2B5EF4-FFF2-40B4-BE49-F238E27FC236}">
                <a16:creationId xmlns:a16="http://schemas.microsoft.com/office/drawing/2014/main" id="{1A5B5894-9F55-FB4D-BAAB-846BA1076207}"/>
              </a:ext>
            </a:extLst>
          </p:cNvPr>
          <p:cNvPicPr/>
          <p:nvPr/>
        </p:nvPicPr>
        <p:blipFill>
          <a:blip r:embed="rId3"/>
          <a:stretch>
            <a:fillRect/>
          </a:stretch>
        </p:blipFill>
        <p:spPr>
          <a:xfrm>
            <a:off x="351884" y="3406017"/>
            <a:ext cx="5107648" cy="1941991"/>
          </a:xfrm>
          <a:prstGeom prst="rect">
            <a:avLst/>
          </a:prstGeom>
        </p:spPr>
      </p:pic>
      <p:pic>
        <p:nvPicPr>
          <p:cNvPr id="7" name="Picture 6">
            <a:extLst>
              <a:ext uri="{FF2B5EF4-FFF2-40B4-BE49-F238E27FC236}">
                <a16:creationId xmlns:a16="http://schemas.microsoft.com/office/drawing/2014/main" id="{A9E01D59-80A6-8845-A68D-36D394A4F663}"/>
              </a:ext>
            </a:extLst>
          </p:cNvPr>
          <p:cNvPicPr/>
          <p:nvPr/>
        </p:nvPicPr>
        <p:blipFill>
          <a:blip r:embed="rId4"/>
          <a:stretch>
            <a:fillRect/>
          </a:stretch>
        </p:blipFill>
        <p:spPr>
          <a:xfrm>
            <a:off x="6506307" y="3406017"/>
            <a:ext cx="4911970" cy="1905656"/>
          </a:xfrm>
          <a:prstGeom prst="rect">
            <a:avLst/>
          </a:prstGeom>
        </p:spPr>
      </p:pic>
      <p:sp>
        <p:nvSpPr>
          <p:cNvPr id="8" name="TextBox 7">
            <a:extLst>
              <a:ext uri="{FF2B5EF4-FFF2-40B4-BE49-F238E27FC236}">
                <a16:creationId xmlns:a16="http://schemas.microsoft.com/office/drawing/2014/main" id="{3E3DC901-8193-5842-8B28-A9ECAD3E544C}"/>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Interpretable Clustering from cluster centroid</a:t>
            </a:r>
          </a:p>
        </p:txBody>
      </p:sp>
      <p:sp>
        <p:nvSpPr>
          <p:cNvPr id="9" name="Rectangle 8">
            <a:extLst>
              <a:ext uri="{FF2B5EF4-FFF2-40B4-BE49-F238E27FC236}">
                <a16:creationId xmlns:a16="http://schemas.microsoft.com/office/drawing/2014/main" id="{A372D908-145B-B94B-A1FD-22537644B90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B37F25-B38A-A342-B4F2-1B289C65DF11}"/>
              </a:ext>
            </a:extLst>
          </p:cNvPr>
          <p:cNvSpPr/>
          <p:nvPr/>
        </p:nvSpPr>
        <p:spPr>
          <a:xfrm>
            <a:off x="351884" y="780151"/>
            <a:ext cx="6443435" cy="338554"/>
          </a:xfrm>
          <a:prstGeom prst="rect">
            <a:avLst/>
          </a:prstGeom>
        </p:spPr>
        <p:txBody>
          <a:bodyPr wrap="square">
            <a:spAutoFit/>
          </a:bodyPr>
          <a:lstStyle/>
          <a:p>
            <a:r>
              <a:rPr lang="en-AU" sz="1600" b="1" dirty="0"/>
              <a:t>Australia level using K-Modes with K = 10 on complete features</a:t>
            </a:r>
          </a:p>
        </p:txBody>
      </p:sp>
      <p:sp>
        <p:nvSpPr>
          <p:cNvPr id="11" name="Rectangle 10">
            <a:extLst>
              <a:ext uri="{FF2B5EF4-FFF2-40B4-BE49-F238E27FC236}">
                <a16:creationId xmlns:a16="http://schemas.microsoft.com/office/drawing/2014/main" id="{CD52C399-763B-DD46-99B4-BFBA836EF0BC}"/>
              </a:ext>
            </a:extLst>
          </p:cNvPr>
          <p:cNvSpPr/>
          <p:nvPr/>
        </p:nvSpPr>
        <p:spPr>
          <a:xfrm>
            <a:off x="374595" y="3091590"/>
            <a:ext cx="4419416" cy="338554"/>
          </a:xfrm>
          <a:prstGeom prst="rect">
            <a:avLst/>
          </a:prstGeom>
        </p:spPr>
        <p:txBody>
          <a:bodyPr wrap="none">
            <a:spAutoFit/>
          </a:bodyPr>
          <a:lstStyle/>
          <a:p>
            <a:r>
              <a:rPr lang="en-AU" sz="1600" b="1" dirty="0"/>
              <a:t>State level using K-Modes with K = 3 on 8 features</a:t>
            </a:r>
          </a:p>
        </p:txBody>
      </p:sp>
      <p:sp>
        <p:nvSpPr>
          <p:cNvPr id="12" name="Rectangle 11">
            <a:extLst>
              <a:ext uri="{FF2B5EF4-FFF2-40B4-BE49-F238E27FC236}">
                <a16:creationId xmlns:a16="http://schemas.microsoft.com/office/drawing/2014/main" id="{9D5E5623-24B7-094A-8715-C61FC6761999}"/>
              </a:ext>
            </a:extLst>
          </p:cNvPr>
          <p:cNvSpPr/>
          <p:nvPr/>
        </p:nvSpPr>
        <p:spPr>
          <a:xfrm>
            <a:off x="6485607" y="3109175"/>
            <a:ext cx="4354397" cy="338554"/>
          </a:xfrm>
          <a:prstGeom prst="rect">
            <a:avLst/>
          </a:prstGeom>
        </p:spPr>
        <p:txBody>
          <a:bodyPr wrap="none">
            <a:spAutoFit/>
          </a:bodyPr>
          <a:lstStyle/>
          <a:p>
            <a:r>
              <a:rPr lang="en-AU" sz="1600" b="1" dirty="0"/>
              <a:t>SA4 level using K-Modes with K = 3 on 8 features </a:t>
            </a:r>
          </a:p>
        </p:txBody>
      </p:sp>
      <p:cxnSp>
        <p:nvCxnSpPr>
          <p:cNvPr id="18" name="Elbow Connector 17">
            <a:extLst>
              <a:ext uri="{FF2B5EF4-FFF2-40B4-BE49-F238E27FC236}">
                <a16:creationId xmlns:a16="http://schemas.microsoft.com/office/drawing/2014/main" id="{DDB23490-6569-1F47-9ED8-6907B4B4E01D}"/>
              </a:ext>
            </a:extLst>
          </p:cNvPr>
          <p:cNvCxnSpPr>
            <a:cxnSpLocks/>
          </p:cNvCxnSpPr>
          <p:nvPr/>
        </p:nvCxnSpPr>
        <p:spPr>
          <a:xfrm rot="16200000" flipH="1">
            <a:off x="545157" y="5322790"/>
            <a:ext cx="515749" cy="410308"/>
          </a:xfrm>
          <a:prstGeom prst="bentConnector3">
            <a:avLst>
              <a:gd name="adj1" fmla="val 100006"/>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9FBA7C3-FA70-E446-A500-F159CFAD1C38}"/>
              </a:ext>
            </a:extLst>
          </p:cNvPr>
          <p:cNvSpPr/>
          <p:nvPr/>
        </p:nvSpPr>
        <p:spPr>
          <a:xfrm>
            <a:off x="1008186" y="5527944"/>
            <a:ext cx="3602012" cy="1231106"/>
          </a:xfrm>
          <a:prstGeom prst="rect">
            <a:avLst/>
          </a:prstGeom>
        </p:spPr>
        <p:txBody>
          <a:bodyPr wrap="none">
            <a:spAutoFit/>
          </a:bodyPr>
          <a:lstStyle/>
          <a:p>
            <a:r>
              <a:rPr lang="en-AU" sz="1600" dirty="0"/>
              <a:t>Evaluated based on Adjusted Rand Index</a:t>
            </a:r>
            <a:r>
              <a:rPr lang="en-AU" sz="1600" b="1" dirty="0"/>
              <a:t> </a:t>
            </a:r>
          </a:p>
          <a:p>
            <a:r>
              <a:rPr lang="en-AU" sz="1600" b="1" dirty="0"/>
              <a:t>On Victoria State</a:t>
            </a:r>
          </a:p>
          <a:p>
            <a:r>
              <a:rPr lang="en-AU" sz="1400" dirty="0"/>
              <a:t>K = 3   : 0.29</a:t>
            </a:r>
          </a:p>
          <a:p>
            <a:r>
              <a:rPr lang="en-AU" sz="1400" dirty="0"/>
              <a:t>K = 5   : 0.23</a:t>
            </a:r>
          </a:p>
          <a:p>
            <a:r>
              <a:rPr lang="en-AU" sz="1400" dirty="0"/>
              <a:t>K = 10 : 0.19 </a:t>
            </a:r>
          </a:p>
        </p:txBody>
      </p:sp>
      <p:cxnSp>
        <p:nvCxnSpPr>
          <p:cNvPr id="23" name="Elbow Connector 22">
            <a:extLst>
              <a:ext uri="{FF2B5EF4-FFF2-40B4-BE49-F238E27FC236}">
                <a16:creationId xmlns:a16="http://schemas.microsoft.com/office/drawing/2014/main" id="{93E542E8-6047-D54E-AA08-BC69BAE7A4A8}"/>
              </a:ext>
            </a:extLst>
          </p:cNvPr>
          <p:cNvCxnSpPr>
            <a:cxnSpLocks/>
          </p:cNvCxnSpPr>
          <p:nvPr/>
        </p:nvCxnSpPr>
        <p:spPr>
          <a:xfrm rot="16200000" flipH="1">
            <a:off x="6793557" y="5322790"/>
            <a:ext cx="515749" cy="410308"/>
          </a:xfrm>
          <a:prstGeom prst="bentConnector3">
            <a:avLst>
              <a:gd name="adj1" fmla="val 100006"/>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1C905F-D2B3-4E4B-8DAF-6CCEA82C1891}"/>
              </a:ext>
            </a:extLst>
          </p:cNvPr>
          <p:cNvSpPr/>
          <p:nvPr/>
        </p:nvSpPr>
        <p:spPr>
          <a:xfrm>
            <a:off x="7256586" y="5527944"/>
            <a:ext cx="3602012" cy="1231106"/>
          </a:xfrm>
          <a:prstGeom prst="rect">
            <a:avLst/>
          </a:prstGeom>
        </p:spPr>
        <p:txBody>
          <a:bodyPr wrap="none">
            <a:spAutoFit/>
          </a:bodyPr>
          <a:lstStyle/>
          <a:p>
            <a:r>
              <a:rPr lang="en-AU" sz="1600" dirty="0"/>
              <a:t>Evaluated based on Adjusted Rand Index</a:t>
            </a:r>
            <a:r>
              <a:rPr lang="en-AU" sz="1600" b="1" dirty="0"/>
              <a:t> </a:t>
            </a:r>
          </a:p>
          <a:p>
            <a:r>
              <a:rPr lang="en-AU" sz="1600" b="1" dirty="0"/>
              <a:t>On Melbourne – Inner </a:t>
            </a:r>
          </a:p>
          <a:p>
            <a:r>
              <a:rPr lang="en-AU" sz="1400" dirty="0"/>
              <a:t>K = 3   : 0.25</a:t>
            </a:r>
          </a:p>
          <a:p>
            <a:r>
              <a:rPr lang="en-AU" sz="1400" dirty="0"/>
              <a:t>K = 5   : 0.20</a:t>
            </a:r>
          </a:p>
          <a:p>
            <a:r>
              <a:rPr lang="en-AU" sz="1400" dirty="0"/>
              <a:t>K = 10 : 0.14 </a:t>
            </a:r>
          </a:p>
        </p:txBody>
      </p:sp>
    </p:spTree>
    <p:extLst>
      <p:ext uri="{BB962C8B-B14F-4D97-AF65-F5344CB8AC3E}">
        <p14:creationId xmlns:p14="http://schemas.microsoft.com/office/powerpoint/2010/main" val="197430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9F13B1-71C7-144A-9B0B-B8FF20331999}"/>
              </a:ext>
            </a:extLst>
          </p:cNvPr>
          <p:cNvSpPr/>
          <p:nvPr/>
        </p:nvSpPr>
        <p:spPr>
          <a:xfrm>
            <a:off x="159657" y="2850554"/>
            <a:ext cx="11480800" cy="1754326"/>
          </a:xfrm>
          <a:prstGeom prst="rect">
            <a:avLst/>
          </a:prstGeom>
        </p:spPr>
        <p:txBody>
          <a:bodyPr wrap="square">
            <a:spAutoFit/>
          </a:bodyPr>
          <a:lstStyle/>
          <a:p>
            <a:pPr algn="ctr"/>
            <a:r>
              <a:rPr lang="en-AU" sz="5400" dirty="0">
                <a:latin typeface="Franklin Gothic Demi Cond" panose="020B0706030402020204" pitchFamily="34" charset="0"/>
                <a:cs typeface="Arial" panose="020B0604020202020204" pitchFamily="34" charset="0"/>
              </a:rPr>
              <a:t>Recommendation System </a:t>
            </a:r>
          </a:p>
          <a:p>
            <a:pPr algn="ctr"/>
            <a:r>
              <a:rPr lang="en-AU" sz="5400" dirty="0">
                <a:latin typeface="Franklin Gothic Demi Cond" panose="020B0706030402020204" pitchFamily="34" charset="0"/>
                <a:cs typeface="Arial" panose="020B0604020202020204" pitchFamily="34" charset="0"/>
              </a:rPr>
              <a:t>For House Location (SA2)</a:t>
            </a:r>
            <a:endParaRPr lang="en-AU" sz="3600" dirty="0">
              <a:latin typeface="Franklin Gothic Demi Cond" panose="020B07060304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8F6DB71-8B57-7C47-93B6-246F06596A9E}"/>
              </a:ext>
            </a:extLst>
          </p:cNvPr>
          <p:cNvSpPr/>
          <p:nvPr/>
        </p:nvSpPr>
        <p:spPr>
          <a:xfrm>
            <a:off x="544010" y="179270"/>
            <a:ext cx="4254178"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Main Problem</a:t>
            </a:r>
            <a:endParaRPr lang="en-US" sz="6000" dirty="0">
              <a:solidFill>
                <a:schemeClr val="tx2">
                  <a:lumMod val="50000"/>
                </a:schemeClr>
              </a:solidFill>
              <a:latin typeface="Franklin Gothic Demi Cond" panose="020B0706030402020204" pitchFamily="34" charset="0"/>
            </a:endParaRPr>
          </a:p>
        </p:txBody>
      </p:sp>
      <p:sp>
        <p:nvSpPr>
          <p:cNvPr id="8" name="Rectangle 7">
            <a:extLst>
              <a:ext uri="{FF2B5EF4-FFF2-40B4-BE49-F238E27FC236}">
                <a16:creationId xmlns:a16="http://schemas.microsoft.com/office/drawing/2014/main" id="{500512B6-1D6B-8C45-9D0C-BAE7EB61FC30}"/>
              </a:ext>
            </a:extLst>
          </p:cNvPr>
          <p:cNvSpPr/>
          <p:nvPr/>
        </p:nvSpPr>
        <p:spPr>
          <a:xfrm>
            <a:off x="1109923" y="5023821"/>
            <a:ext cx="9972153" cy="1613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0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396056" y="4918445"/>
            <a:ext cx="1332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7976927"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Twitter Analysis – Topic Modelling</a:t>
            </a:r>
          </a:p>
        </p:txBody>
      </p:sp>
      <p:sp>
        <p:nvSpPr>
          <p:cNvPr id="8" name="Rectangle 7">
            <a:extLst>
              <a:ext uri="{FF2B5EF4-FFF2-40B4-BE49-F238E27FC236}">
                <a16:creationId xmlns:a16="http://schemas.microsoft.com/office/drawing/2014/main" id="{BF6C72CE-0259-0040-AB12-CD92ADE3202B}"/>
              </a:ext>
            </a:extLst>
          </p:cNvPr>
          <p:cNvSpPr/>
          <p:nvPr/>
        </p:nvSpPr>
        <p:spPr>
          <a:xfrm>
            <a:off x="1190152" y="5071670"/>
            <a:ext cx="611462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Find most common topic for each area</a:t>
            </a:r>
            <a:endParaRPr kumimoji="0" lang="en-ID"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2756108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0C5AC5-B016-42DC-AD17-919464E8A035}"/>
              </a:ext>
            </a:extLst>
          </p:cNvPr>
          <p:cNvSpPr txBox="1"/>
          <p:nvPr/>
        </p:nvSpPr>
        <p:spPr>
          <a:xfrm>
            <a:off x="2222205" y="1844173"/>
            <a:ext cx="6582135"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400" dirty="0">
                <a:ea typeface="+mn-lt"/>
                <a:cs typeface="+mn-lt"/>
              </a:rPr>
              <a:t>Step 1:   Preprocessing</a:t>
            </a:r>
            <a:endParaRPr lang="en-US" sz="2400" dirty="0">
              <a:cs typeface="Calibri"/>
            </a:endParaRPr>
          </a:p>
          <a:p>
            <a:pPr lvl="1"/>
            <a:endParaRPr lang="en-US" sz="2400" dirty="0">
              <a:ea typeface="+mn-lt"/>
              <a:cs typeface="+mn-lt"/>
            </a:endParaRPr>
          </a:p>
          <a:p>
            <a:pPr lvl="1"/>
            <a:r>
              <a:rPr lang="en-US" sz="2400" dirty="0">
                <a:ea typeface="+mn-lt"/>
                <a:cs typeface="+mn-lt"/>
              </a:rPr>
              <a:t>Step 2:   Model Experiment</a:t>
            </a:r>
            <a:endParaRPr lang="en-US" sz="2400" dirty="0">
              <a:cs typeface="Calibri"/>
            </a:endParaRPr>
          </a:p>
          <a:p>
            <a:pPr lvl="1"/>
            <a:endParaRPr lang="en-US" sz="2400" dirty="0">
              <a:ea typeface="+mn-lt"/>
              <a:cs typeface="+mn-lt"/>
            </a:endParaRPr>
          </a:p>
          <a:p>
            <a:pPr lvl="1"/>
            <a:r>
              <a:rPr lang="en-US" sz="2400" dirty="0">
                <a:ea typeface="+mn-lt"/>
                <a:cs typeface="+mn-lt"/>
              </a:rPr>
              <a:t>Step 3:   Evaluation</a:t>
            </a:r>
            <a:endParaRPr lang="en-US" sz="2400" dirty="0">
              <a:cs typeface="Calibri"/>
            </a:endParaRPr>
          </a:p>
          <a:p>
            <a:pPr lvl="1"/>
            <a:endParaRPr lang="en-US" sz="2400" dirty="0">
              <a:ea typeface="+mn-lt"/>
              <a:cs typeface="+mn-lt"/>
            </a:endParaRPr>
          </a:p>
          <a:p>
            <a:pPr lvl="1"/>
            <a:r>
              <a:rPr lang="en-US" sz="2400" dirty="0">
                <a:ea typeface="+mn-lt"/>
                <a:cs typeface="+mn-lt"/>
              </a:rPr>
              <a:t>Step 4:   Topics filtering </a:t>
            </a:r>
            <a:endParaRPr lang="en-US" sz="2400" dirty="0">
              <a:cs typeface="Calibri"/>
            </a:endParaRPr>
          </a:p>
          <a:p>
            <a:pPr algn="l"/>
            <a:endParaRPr lang="en-US" sz="1400" dirty="0">
              <a:cs typeface="Calibri"/>
            </a:endParaRPr>
          </a:p>
        </p:txBody>
      </p:sp>
      <p:sp>
        <p:nvSpPr>
          <p:cNvPr id="6" name="TextBox 5">
            <a:extLst>
              <a:ext uri="{FF2B5EF4-FFF2-40B4-BE49-F238E27FC236}">
                <a16:creationId xmlns:a16="http://schemas.microsoft.com/office/drawing/2014/main" id="{91860D56-FC24-1440-873E-56519814D480}"/>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Topic Modelling</a:t>
            </a:r>
          </a:p>
        </p:txBody>
      </p:sp>
      <p:sp>
        <p:nvSpPr>
          <p:cNvPr id="7" name="Rectangle 6">
            <a:extLst>
              <a:ext uri="{FF2B5EF4-FFF2-40B4-BE49-F238E27FC236}">
                <a16:creationId xmlns:a16="http://schemas.microsoft.com/office/drawing/2014/main" id="{BE23F017-23BE-8E4A-941E-31FC832EA5B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A613CC-CB92-D741-8763-C817B879E843}"/>
              </a:ext>
            </a:extLst>
          </p:cNvPr>
          <p:cNvSpPr/>
          <p:nvPr/>
        </p:nvSpPr>
        <p:spPr>
          <a:xfrm rot="16200000">
            <a:off x="1094029" y="3166403"/>
            <a:ext cx="2556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47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bird&#10;&#10;Description generated with very high confidence">
            <a:extLst>
              <a:ext uri="{FF2B5EF4-FFF2-40B4-BE49-F238E27FC236}">
                <a16:creationId xmlns:a16="http://schemas.microsoft.com/office/drawing/2014/main" id="{2F8DB544-6B95-4395-88FE-2D357CF2CAA1}"/>
              </a:ext>
            </a:extLst>
          </p:cNvPr>
          <p:cNvPicPr>
            <a:picLocks noChangeAspect="1"/>
          </p:cNvPicPr>
          <p:nvPr/>
        </p:nvPicPr>
        <p:blipFill rotWithShape="1">
          <a:blip r:embed="rId2"/>
          <a:srcRect t="22150"/>
          <a:stretch/>
        </p:blipFill>
        <p:spPr>
          <a:xfrm>
            <a:off x="775628" y="1558344"/>
            <a:ext cx="9939596" cy="4347706"/>
          </a:xfrm>
          <a:prstGeom prst="rect">
            <a:avLst/>
          </a:prstGeom>
        </p:spPr>
      </p:pic>
      <p:sp>
        <p:nvSpPr>
          <p:cNvPr id="2" name="Rectangle 1">
            <a:extLst>
              <a:ext uri="{FF2B5EF4-FFF2-40B4-BE49-F238E27FC236}">
                <a16:creationId xmlns:a16="http://schemas.microsoft.com/office/drawing/2014/main" id="{DE76A9E5-4F81-934E-9611-2433C0E2005B}"/>
              </a:ext>
            </a:extLst>
          </p:cNvPr>
          <p:cNvSpPr/>
          <p:nvPr/>
        </p:nvSpPr>
        <p:spPr>
          <a:xfrm>
            <a:off x="2155788" y="2613961"/>
            <a:ext cx="2158410" cy="999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2B5CD8-306E-FB46-9846-AC069C9E7D22}"/>
              </a:ext>
            </a:extLst>
          </p:cNvPr>
          <p:cNvSpPr/>
          <p:nvPr/>
        </p:nvSpPr>
        <p:spPr>
          <a:xfrm>
            <a:off x="4900885" y="4217706"/>
            <a:ext cx="1501918" cy="77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9A8D0E5-5A4F-8842-AD3F-96CD1999349E}"/>
              </a:ext>
            </a:extLst>
          </p:cNvPr>
          <p:cNvCxnSpPr>
            <a:cxnSpLocks/>
          </p:cNvCxnSpPr>
          <p:nvPr/>
        </p:nvCxnSpPr>
        <p:spPr>
          <a:xfrm>
            <a:off x="3109917" y="2725602"/>
            <a:ext cx="1501918" cy="776177"/>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418DC6-D442-1B43-A67B-38BC2A27FA2E}"/>
              </a:ext>
            </a:extLst>
          </p:cNvPr>
          <p:cNvCxnSpPr>
            <a:cxnSpLocks/>
          </p:cNvCxnSpPr>
          <p:nvPr/>
        </p:nvCxnSpPr>
        <p:spPr>
          <a:xfrm>
            <a:off x="5345041" y="4114675"/>
            <a:ext cx="1501918" cy="776177"/>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7F9D72-6BA5-1941-BAC9-276BCE34FBC3}"/>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Harvested Twitter Data</a:t>
            </a:r>
          </a:p>
        </p:txBody>
      </p:sp>
      <p:sp>
        <p:nvSpPr>
          <p:cNvPr id="9" name="Rectangle 8">
            <a:extLst>
              <a:ext uri="{FF2B5EF4-FFF2-40B4-BE49-F238E27FC236}">
                <a16:creationId xmlns:a16="http://schemas.microsoft.com/office/drawing/2014/main" id="{ABC1CB19-E933-544B-82B3-869800B8BB7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08854E6-D71D-F747-9A25-0771C07DBF82}"/>
              </a:ext>
            </a:extLst>
          </p:cNvPr>
          <p:cNvSpPr/>
          <p:nvPr/>
        </p:nvSpPr>
        <p:spPr>
          <a:xfrm>
            <a:off x="2186807" y="3622700"/>
            <a:ext cx="7861931" cy="2376760"/>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455CFD-EE5F-5542-8DDB-32A25D075C97}"/>
              </a:ext>
            </a:extLst>
          </p:cNvPr>
          <p:cNvSpPr/>
          <p:nvPr/>
        </p:nvSpPr>
        <p:spPr>
          <a:xfrm>
            <a:off x="6712584" y="3244954"/>
            <a:ext cx="3191195" cy="338554"/>
          </a:xfrm>
          <a:prstGeom prst="rect">
            <a:avLst/>
          </a:prstGeom>
        </p:spPr>
        <p:txBody>
          <a:bodyPr wrap="none">
            <a:spAutoFit/>
          </a:bodyPr>
          <a:lstStyle/>
          <a:p>
            <a:r>
              <a:rPr lang="en-AU" sz="1600" dirty="0"/>
              <a:t>Harvested in Australia bounding box</a:t>
            </a:r>
            <a:endParaRPr lang="en-AU" sz="1600" b="1" dirty="0"/>
          </a:p>
        </p:txBody>
      </p:sp>
    </p:spTree>
    <p:extLst>
      <p:ext uri="{BB962C8B-B14F-4D97-AF65-F5344CB8AC3E}">
        <p14:creationId xmlns:p14="http://schemas.microsoft.com/office/powerpoint/2010/main" val="527213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A5E7B709-1AFD-4C95-A126-C7F177C13007}"/>
              </a:ext>
            </a:extLst>
          </p:cNvPr>
          <p:cNvPicPr>
            <a:picLocks noGrp="1" noChangeAspect="1"/>
          </p:cNvPicPr>
          <p:nvPr>
            <p:ph idx="1"/>
          </p:nvPr>
        </p:nvPicPr>
        <p:blipFill>
          <a:blip r:embed="rId2"/>
          <a:stretch>
            <a:fillRect/>
          </a:stretch>
        </p:blipFill>
        <p:spPr>
          <a:xfrm>
            <a:off x="482524" y="215316"/>
            <a:ext cx="11357592" cy="6396301"/>
          </a:xfrm>
        </p:spPr>
      </p:pic>
      <p:sp>
        <p:nvSpPr>
          <p:cNvPr id="3" name="TextBox 2">
            <a:extLst>
              <a:ext uri="{FF2B5EF4-FFF2-40B4-BE49-F238E27FC236}">
                <a16:creationId xmlns:a16="http://schemas.microsoft.com/office/drawing/2014/main" id="{AC55C461-7958-C24A-ADB7-164032171830}"/>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Hashtag Aggregation</a:t>
            </a:r>
          </a:p>
        </p:txBody>
      </p:sp>
      <p:sp>
        <p:nvSpPr>
          <p:cNvPr id="4" name="Rectangle 3">
            <a:extLst>
              <a:ext uri="{FF2B5EF4-FFF2-40B4-BE49-F238E27FC236}">
                <a16:creationId xmlns:a16="http://schemas.microsoft.com/office/drawing/2014/main" id="{C9837277-2B2A-7B4E-A86A-AFC960475DA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A3CF2D8-5EE6-EB4B-A78D-D1B2D61F0965}"/>
              </a:ext>
            </a:extLst>
          </p:cNvPr>
          <p:cNvSpPr/>
          <p:nvPr/>
        </p:nvSpPr>
        <p:spPr>
          <a:xfrm>
            <a:off x="584791" y="669851"/>
            <a:ext cx="5794744" cy="701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511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86B4DA-4ED6-48A7-AA00-2CFDD36E631E}"/>
              </a:ext>
            </a:extLst>
          </p:cNvPr>
          <p:cNvSpPr txBox="1"/>
          <p:nvPr/>
        </p:nvSpPr>
        <p:spPr>
          <a:xfrm>
            <a:off x="1504608" y="1472470"/>
            <a:ext cx="9253958" cy="39130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lvl="1" indent="-514350">
              <a:lnSpc>
                <a:spcPct val="150000"/>
              </a:lnSpc>
              <a:buFont typeface="Wingdings"/>
              <a:buChar char="§"/>
            </a:pPr>
            <a:r>
              <a:rPr lang="en-US" sz="2400" dirty="0">
                <a:solidFill>
                  <a:schemeClr val="accent1">
                    <a:lumMod val="50000"/>
                  </a:schemeClr>
                </a:solidFill>
                <a:cs typeface="Times New Roman"/>
              </a:rPr>
              <a:t>Lower case all the tweets</a:t>
            </a:r>
            <a:endParaRPr lang="en-US" sz="2400" dirty="0">
              <a:solidFill>
                <a:schemeClr val="accent1">
                  <a:lumMod val="50000"/>
                </a:schemeClr>
              </a:solidFill>
              <a:cs typeface="Calibri" panose="020F0502020204030204"/>
            </a:endParaRPr>
          </a:p>
          <a:p>
            <a:pPr marL="971550" lvl="1" indent="-514350">
              <a:lnSpc>
                <a:spcPct val="150000"/>
              </a:lnSpc>
              <a:buFont typeface="Wingdings"/>
              <a:buChar char="§"/>
            </a:pPr>
            <a:r>
              <a:rPr lang="en-US" sz="2400" dirty="0">
                <a:solidFill>
                  <a:schemeClr val="accent1">
                    <a:lumMod val="50000"/>
                  </a:schemeClr>
                </a:solidFill>
                <a:cs typeface="Times New Roman"/>
              </a:rPr>
              <a:t>Remove ‘@’ and ‘#’ hashtag symbols</a:t>
            </a:r>
          </a:p>
          <a:p>
            <a:pPr marL="971550" lvl="1" indent="-514350">
              <a:lnSpc>
                <a:spcPct val="150000"/>
              </a:lnSpc>
              <a:buFont typeface="Wingdings"/>
              <a:buChar char="§"/>
            </a:pPr>
            <a:r>
              <a:rPr lang="en-US" sz="2400" dirty="0">
                <a:solidFill>
                  <a:schemeClr val="accent1">
                    <a:lumMod val="50000"/>
                  </a:schemeClr>
                </a:solidFill>
                <a:cs typeface="Times New Roman"/>
              </a:rPr>
              <a:t>Remove </a:t>
            </a:r>
            <a:r>
              <a:rPr lang="en-US" sz="2400" dirty="0" err="1">
                <a:solidFill>
                  <a:schemeClr val="accent1">
                    <a:lumMod val="50000"/>
                  </a:schemeClr>
                </a:solidFill>
                <a:cs typeface="Times New Roman"/>
              </a:rPr>
              <a:t>stopwords</a:t>
            </a:r>
            <a:r>
              <a:rPr lang="en-US" sz="2400" dirty="0">
                <a:solidFill>
                  <a:schemeClr val="accent1">
                    <a:lumMod val="50000"/>
                  </a:schemeClr>
                </a:solidFill>
                <a:cs typeface="Times New Roman"/>
              </a:rPr>
              <a:t>, digits, URLs, emails, etc.</a:t>
            </a:r>
          </a:p>
          <a:p>
            <a:pPr marL="971550" lvl="1" indent="-514350">
              <a:lnSpc>
                <a:spcPct val="150000"/>
              </a:lnSpc>
              <a:buFont typeface="Wingdings"/>
              <a:buChar char="§"/>
            </a:pPr>
            <a:r>
              <a:rPr lang="en-US" sz="2400" dirty="0">
                <a:solidFill>
                  <a:schemeClr val="accent1">
                    <a:lumMod val="50000"/>
                  </a:schemeClr>
                </a:solidFill>
                <a:cs typeface="Times New Roman"/>
              </a:rPr>
              <a:t>Remove location name</a:t>
            </a:r>
          </a:p>
          <a:p>
            <a:pPr marL="971550" lvl="1" indent="-514350">
              <a:lnSpc>
                <a:spcPct val="150000"/>
              </a:lnSpc>
              <a:buFont typeface="Wingdings"/>
              <a:buChar char="§"/>
            </a:pPr>
            <a:r>
              <a:rPr lang="en-US" sz="2400" dirty="0">
                <a:solidFill>
                  <a:schemeClr val="accent1">
                    <a:lumMod val="50000"/>
                  </a:schemeClr>
                </a:solidFill>
                <a:cs typeface="Times New Roman"/>
              </a:rPr>
              <a:t>Lemmatization</a:t>
            </a:r>
          </a:p>
          <a:p>
            <a:pPr marL="971550" lvl="1" indent="-514350">
              <a:lnSpc>
                <a:spcPct val="150000"/>
              </a:lnSpc>
              <a:buFont typeface="Wingdings"/>
              <a:buChar char="§"/>
            </a:pPr>
            <a:r>
              <a:rPr lang="en-US" sz="2400" dirty="0">
                <a:solidFill>
                  <a:schemeClr val="accent1">
                    <a:lumMod val="50000"/>
                  </a:schemeClr>
                </a:solidFill>
                <a:cs typeface="Times New Roman"/>
              </a:rPr>
              <a:t>Remove words that length &lt; 4</a:t>
            </a:r>
          </a:p>
          <a:p>
            <a:pPr marL="971550" lvl="1" indent="-514350">
              <a:lnSpc>
                <a:spcPct val="150000"/>
              </a:lnSpc>
              <a:buFont typeface="Wingdings"/>
              <a:buChar char="§"/>
            </a:pPr>
            <a:r>
              <a:rPr lang="en-US" sz="2400" dirty="0">
                <a:solidFill>
                  <a:schemeClr val="accent1">
                    <a:lumMod val="50000"/>
                  </a:schemeClr>
                </a:solidFill>
                <a:cs typeface="Times New Roman"/>
              </a:rPr>
              <a:t>Replace emoji with text</a:t>
            </a:r>
          </a:p>
        </p:txBody>
      </p:sp>
      <p:sp>
        <p:nvSpPr>
          <p:cNvPr id="5" name="Rectangle 4">
            <a:extLst>
              <a:ext uri="{FF2B5EF4-FFF2-40B4-BE49-F238E27FC236}">
                <a16:creationId xmlns:a16="http://schemas.microsoft.com/office/drawing/2014/main" id="{EA32CD27-3A6E-C142-A386-829946A0CEBD}"/>
              </a:ext>
            </a:extLst>
          </p:cNvPr>
          <p:cNvSpPr/>
          <p:nvPr/>
        </p:nvSpPr>
        <p:spPr>
          <a:xfrm rot="16200000">
            <a:off x="-183373" y="3393414"/>
            <a:ext cx="3780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F5E22B-8F6E-E045-9E11-9354B41AFB19}"/>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Pre-Processing</a:t>
            </a:r>
          </a:p>
        </p:txBody>
      </p:sp>
      <p:sp>
        <p:nvSpPr>
          <p:cNvPr id="9" name="Rectangle 8">
            <a:extLst>
              <a:ext uri="{FF2B5EF4-FFF2-40B4-BE49-F238E27FC236}">
                <a16:creationId xmlns:a16="http://schemas.microsoft.com/office/drawing/2014/main" id="{0410C411-B2F0-6F48-B0D1-83A13C017DAE}"/>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714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C1366D-3F4A-5546-8E91-77915445067D}"/>
              </a:ext>
            </a:extLst>
          </p:cNvPr>
          <p:cNvPicPr>
            <a:picLocks noChangeAspect="1"/>
          </p:cNvPicPr>
          <p:nvPr/>
        </p:nvPicPr>
        <p:blipFill rotWithShape="1">
          <a:blip r:embed="rId2"/>
          <a:srcRect b="41510"/>
          <a:stretch/>
        </p:blipFill>
        <p:spPr>
          <a:xfrm>
            <a:off x="645913" y="505535"/>
            <a:ext cx="1362620" cy="4371265"/>
          </a:xfrm>
          <a:prstGeom prst="rect">
            <a:avLst/>
          </a:prstGeom>
        </p:spPr>
      </p:pic>
      <p:sp>
        <p:nvSpPr>
          <p:cNvPr id="9" name="TextBox 8">
            <a:extLst>
              <a:ext uri="{FF2B5EF4-FFF2-40B4-BE49-F238E27FC236}">
                <a16:creationId xmlns:a16="http://schemas.microsoft.com/office/drawing/2014/main" id="{E34FC625-64FE-4404-9F2D-C592F9E154AB}"/>
              </a:ext>
            </a:extLst>
          </p:cNvPr>
          <p:cNvSpPr txBox="1"/>
          <p:nvPr/>
        </p:nvSpPr>
        <p:spPr>
          <a:xfrm>
            <a:off x="2125074" y="1181128"/>
            <a:ext cx="7888941"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1">
                    <a:lumMod val="50000"/>
                  </a:schemeClr>
                </a:solidFill>
                <a:cs typeface="Times New Roman"/>
              </a:rPr>
              <a:t>Latent Dirichlet Allocation – LDA</a:t>
            </a:r>
            <a:r>
              <a:rPr lang="en-US" sz="2000" baseline="30000" dirty="0">
                <a:solidFill>
                  <a:schemeClr val="accent1">
                    <a:lumMod val="50000"/>
                  </a:schemeClr>
                </a:solidFill>
                <a:cs typeface="Times New Roman"/>
              </a:rPr>
              <a:t>1</a:t>
            </a:r>
          </a:p>
          <a:p>
            <a:pPr marL="342900" indent="-342900">
              <a:buFont typeface="Arial" panose="020B0604020202020204" pitchFamily="34" charset="0"/>
              <a:buChar char="•"/>
            </a:pPr>
            <a:r>
              <a:rPr lang="en-US" altLang="zh-CN" sz="1500" dirty="0"/>
              <a:t>unsupervised and generative model</a:t>
            </a:r>
            <a:r>
              <a:rPr lang="zh-CN" altLang="zh-CN" sz="1500" dirty="0"/>
              <a:t> </a:t>
            </a:r>
            <a:endParaRPr lang="en-US" altLang="zh-CN" sz="1500" dirty="0"/>
          </a:p>
          <a:p>
            <a:pPr marL="342900" indent="-342900">
              <a:buFont typeface="Arial" panose="020B0604020202020204" pitchFamily="34" charset="0"/>
              <a:buChar char="•"/>
            </a:pPr>
            <a:r>
              <a:rPr lang="en-US" altLang="zh-CN" sz="1500" dirty="0"/>
              <a:t>Dirichlet prior on each topic distributions</a:t>
            </a:r>
            <a:r>
              <a:rPr lang="zh-CN" altLang="zh-CN" sz="1500" dirty="0"/>
              <a:t> </a:t>
            </a:r>
            <a:endParaRPr lang="en-US" altLang="zh-CN" sz="1500" dirty="0"/>
          </a:p>
          <a:p>
            <a:endParaRPr lang="en-US" sz="1500" dirty="0">
              <a:solidFill>
                <a:schemeClr val="accent1">
                  <a:lumMod val="50000"/>
                </a:schemeClr>
              </a:solidFill>
              <a:cs typeface="Times New Roman"/>
            </a:endParaRPr>
          </a:p>
          <a:p>
            <a:r>
              <a:rPr lang="en-US" sz="2000" dirty="0">
                <a:solidFill>
                  <a:schemeClr val="accent1">
                    <a:lumMod val="50000"/>
                  </a:schemeClr>
                </a:solidFill>
                <a:cs typeface="Times New Roman"/>
              </a:rPr>
              <a:t>LDA with collapsed Gibbs Sampling</a:t>
            </a:r>
            <a:r>
              <a:rPr lang="en-US" sz="2000" baseline="30000" dirty="0">
                <a:solidFill>
                  <a:schemeClr val="accent1">
                    <a:lumMod val="50000"/>
                  </a:schemeClr>
                </a:solidFill>
                <a:cs typeface="Times New Roman"/>
              </a:rPr>
              <a:t>2 </a:t>
            </a:r>
          </a:p>
          <a:p>
            <a:pPr marL="342900" indent="-342900">
              <a:buFont typeface="Arial" panose="020B0604020202020204" pitchFamily="34" charset="0"/>
              <a:buChar char="•"/>
            </a:pPr>
            <a:r>
              <a:rPr lang="en-US" sz="1500" dirty="0">
                <a:solidFill>
                  <a:schemeClr val="accent1">
                    <a:lumMod val="50000"/>
                  </a:schemeClr>
                </a:solidFill>
                <a:cs typeface="Times New Roman"/>
              </a:rPr>
              <a:t>Add Gibbs Sampling for training</a:t>
            </a:r>
          </a:p>
          <a:p>
            <a:endParaRPr lang="en-US" sz="2000" dirty="0">
              <a:solidFill>
                <a:schemeClr val="accent1">
                  <a:lumMod val="50000"/>
                </a:schemeClr>
              </a:solidFill>
              <a:cs typeface="Times New Roman"/>
            </a:endParaRPr>
          </a:p>
          <a:p>
            <a:r>
              <a:rPr lang="en-US" sz="2000" dirty="0">
                <a:solidFill>
                  <a:schemeClr val="accent1">
                    <a:lumMod val="50000"/>
                  </a:schemeClr>
                </a:solidFill>
                <a:cs typeface="Times New Roman"/>
              </a:rPr>
              <a:t>Gibbs Sampling for</a:t>
            </a:r>
            <a:r>
              <a:rPr lang="zh-CN" altLang="en-US" sz="2000" dirty="0">
                <a:solidFill>
                  <a:schemeClr val="accent1">
                    <a:lumMod val="50000"/>
                  </a:schemeClr>
                </a:solidFill>
                <a:cs typeface="Times New Roman"/>
              </a:rPr>
              <a:t> </a:t>
            </a:r>
            <a:r>
              <a:rPr lang="en-US" altLang="zh-CN" sz="2000" dirty="0">
                <a:solidFill>
                  <a:schemeClr val="accent1">
                    <a:lumMod val="50000"/>
                  </a:schemeClr>
                </a:solidFill>
                <a:cs typeface="Times New Roman"/>
              </a:rPr>
              <a:t>Dirichlet Multinomial Mixture</a:t>
            </a:r>
            <a:r>
              <a:rPr lang="en-US" altLang="zh-CN" sz="2000" dirty="0"/>
              <a:t>-</a:t>
            </a:r>
            <a:r>
              <a:rPr lang="zh-CN" altLang="en-US" sz="2000" dirty="0"/>
              <a:t> </a:t>
            </a:r>
            <a:r>
              <a:rPr lang="en-US" sz="2000" dirty="0">
                <a:solidFill>
                  <a:schemeClr val="accent1">
                    <a:lumMod val="50000"/>
                  </a:schemeClr>
                </a:solidFill>
                <a:cs typeface="Times New Roman"/>
              </a:rPr>
              <a:t>GSDMM</a:t>
            </a:r>
            <a:r>
              <a:rPr lang="en-US" sz="2000" baseline="30000" dirty="0">
                <a:solidFill>
                  <a:schemeClr val="accent1">
                    <a:lumMod val="50000"/>
                  </a:schemeClr>
                </a:solidFill>
                <a:cs typeface="Times New Roman"/>
              </a:rPr>
              <a:t>3</a:t>
            </a:r>
          </a:p>
          <a:p>
            <a:pPr marL="342900" indent="-342900">
              <a:buFont typeface="Arial" panose="020B0604020202020204" pitchFamily="34" charset="0"/>
              <a:buChar char="•"/>
            </a:pPr>
            <a:r>
              <a:rPr lang="en-US" altLang="zh-CN" dirty="0"/>
              <a:t>only one topic for each document</a:t>
            </a:r>
            <a:r>
              <a:rPr lang="zh-CN" altLang="zh-CN" sz="2000" dirty="0"/>
              <a:t> </a:t>
            </a:r>
            <a:endParaRPr lang="en-US" altLang="zh-CN" sz="2000" dirty="0"/>
          </a:p>
          <a:p>
            <a:pPr marL="342900" indent="-342900">
              <a:buFont typeface="Arial" panose="020B0604020202020204" pitchFamily="34" charset="0"/>
              <a:buChar char="•"/>
            </a:pPr>
            <a:r>
              <a:rPr lang="en-US" altLang="zh-CN" dirty="0"/>
              <a:t>each cluster follows multinomial distribution and Dirichlet distribution of prior</a:t>
            </a:r>
          </a:p>
          <a:p>
            <a:endParaRPr lang="en-US" sz="2000" dirty="0">
              <a:solidFill>
                <a:schemeClr val="accent1">
                  <a:lumMod val="50000"/>
                </a:schemeClr>
              </a:solidFill>
              <a:cs typeface="Times New Roman"/>
            </a:endParaRPr>
          </a:p>
          <a:p>
            <a:r>
              <a:rPr lang="en-US" sz="2000" dirty="0" err="1">
                <a:solidFill>
                  <a:schemeClr val="accent1">
                    <a:lumMod val="50000"/>
                  </a:schemeClr>
                </a:solidFill>
                <a:cs typeface="Times New Roman"/>
              </a:rPr>
              <a:t>Biterm</a:t>
            </a:r>
            <a:r>
              <a:rPr lang="en-US" sz="2000" dirty="0">
                <a:solidFill>
                  <a:schemeClr val="accent1">
                    <a:lumMod val="50000"/>
                  </a:schemeClr>
                </a:solidFill>
                <a:cs typeface="Times New Roman"/>
              </a:rPr>
              <a:t> Topic Model - BTM</a:t>
            </a:r>
            <a:r>
              <a:rPr lang="en-US" sz="2000" baseline="30000" dirty="0">
                <a:solidFill>
                  <a:schemeClr val="accent1">
                    <a:lumMod val="50000"/>
                  </a:schemeClr>
                </a:solidFill>
                <a:cs typeface="Times New Roman"/>
              </a:rPr>
              <a:t>4</a:t>
            </a:r>
            <a:r>
              <a:rPr lang="en-US" sz="2000" dirty="0">
                <a:solidFill>
                  <a:schemeClr val="accent1">
                    <a:lumMod val="50000"/>
                  </a:schemeClr>
                </a:solidFill>
                <a:cs typeface="Times New Roman"/>
              </a:rPr>
              <a:t> </a:t>
            </a:r>
          </a:p>
          <a:p>
            <a:pPr marL="342900" indent="-342900">
              <a:buFont typeface="Arial" panose="020B0604020202020204" pitchFamily="34" charset="0"/>
              <a:buChar char="•"/>
            </a:pPr>
            <a:r>
              <a:rPr lang="en-US" altLang="zh-CN" dirty="0"/>
              <a:t>unordered word pair that co-exists in each tweet</a:t>
            </a:r>
            <a:r>
              <a:rPr lang="zh-CN" altLang="zh-CN" sz="2000" dirty="0"/>
              <a:t> </a:t>
            </a:r>
            <a:endParaRPr lang="en-US" altLang="zh-CN" sz="2000" dirty="0"/>
          </a:p>
          <a:p>
            <a:pPr marL="342900" indent="-342900">
              <a:buFont typeface="Arial" panose="020B0604020202020204" pitchFamily="34" charset="0"/>
              <a:buChar char="•"/>
            </a:pPr>
            <a:r>
              <a:rPr lang="en-US" dirty="0">
                <a:cs typeface="Times New Roman"/>
              </a:rPr>
              <a:t>learns from co-</a:t>
            </a:r>
            <a:r>
              <a:rPr lang="en-US" dirty="0" err="1">
                <a:cs typeface="Times New Roman"/>
              </a:rPr>
              <a:t>occurence</a:t>
            </a:r>
            <a:r>
              <a:rPr lang="en-US" dirty="0">
                <a:cs typeface="Times New Roman"/>
              </a:rPr>
              <a:t> pattern</a:t>
            </a:r>
          </a:p>
          <a:p>
            <a:pPr marL="342900" indent="-342900">
              <a:buFont typeface="Arial" panose="020B0604020202020204" pitchFamily="34" charset="0"/>
              <a:buChar char="•"/>
            </a:pPr>
            <a:endParaRPr lang="en-US" sz="2000" dirty="0">
              <a:solidFill>
                <a:schemeClr val="accent1">
                  <a:lumMod val="50000"/>
                </a:schemeClr>
              </a:solidFill>
              <a:cs typeface="Times New Roman"/>
            </a:endParaRPr>
          </a:p>
        </p:txBody>
      </p:sp>
      <p:sp>
        <p:nvSpPr>
          <p:cNvPr id="7" name="Rectangle 28">
            <a:extLst>
              <a:ext uri="{FF2B5EF4-FFF2-40B4-BE49-F238E27FC236}">
                <a16:creationId xmlns:a16="http://schemas.microsoft.com/office/drawing/2014/main" id="{0AAC934E-E893-6347-97EA-9346EBB84F9E}"/>
              </a:ext>
            </a:extLst>
          </p:cNvPr>
          <p:cNvSpPr/>
          <p:nvPr/>
        </p:nvSpPr>
        <p:spPr>
          <a:xfrm flipV="1">
            <a:off x="268647" y="5455858"/>
            <a:ext cx="11357592" cy="270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687C9BC3-98E4-2141-88E6-CF4E2A9E402F}"/>
              </a:ext>
            </a:extLst>
          </p:cNvPr>
          <p:cNvSpPr txBox="1"/>
          <p:nvPr/>
        </p:nvSpPr>
        <p:spPr>
          <a:xfrm>
            <a:off x="205894" y="5551555"/>
            <a:ext cx="10757941" cy="1477328"/>
          </a:xfrm>
          <a:prstGeom prst="rect">
            <a:avLst/>
          </a:prstGeom>
          <a:noFill/>
        </p:spPr>
        <p:txBody>
          <a:bodyPr wrap="square" rtlCol="0">
            <a:spAutoFit/>
          </a:bodyPr>
          <a:lstStyle/>
          <a:p>
            <a:pPr marL="342900" indent="-342900">
              <a:buAutoNum type="arabicPeriod"/>
            </a:pPr>
            <a:r>
              <a:rPr lang="en-US" altLang="zh-CN" sz="1200" dirty="0">
                <a:latin typeface="Times New Roman" panose="02020603050405020304" pitchFamily="18" charset="0"/>
                <a:cs typeface="Times New Roman" panose="02020603050405020304" pitchFamily="18" charset="0"/>
              </a:rPr>
              <a:t>David M. </a:t>
            </a:r>
            <a:r>
              <a:rPr lang="en-US" altLang="zh-CN" sz="1200" dirty="0" err="1">
                <a:latin typeface="Times New Roman" panose="02020603050405020304" pitchFamily="18" charset="0"/>
                <a:cs typeface="Times New Roman" panose="02020603050405020304" pitchFamily="18" charset="0"/>
              </a:rPr>
              <a:t>Blei</a:t>
            </a:r>
            <a:r>
              <a:rPr lang="en-US" altLang="zh-CN" sz="1200" dirty="0">
                <a:latin typeface="Times New Roman" panose="02020603050405020304" pitchFamily="18" charset="0"/>
                <a:cs typeface="Times New Roman" panose="02020603050405020304" pitchFamily="18" charset="0"/>
              </a:rPr>
              <a:t>, Andrew Y. Ng, and Michael I. Jordan. 2003. Latent </a:t>
            </a:r>
            <a:r>
              <a:rPr lang="en-US" altLang="zh-CN" sz="1200" dirty="0" err="1">
                <a:latin typeface="Times New Roman" panose="02020603050405020304" pitchFamily="18" charset="0"/>
                <a:cs typeface="Times New Roman" panose="02020603050405020304" pitchFamily="18" charset="0"/>
              </a:rPr>
              <a:t>dirichlet</a:t>
            </a:r>
            <a:r>
              <a:rPr lang="en-US" altLang="zh-CN" sz="1200" dirty="0">
                <a:latin typeface="Times New Roman" panose="02020603050405020304" pitchFamily="18" charset="0"/>
                <a:cs typeface="Times New Roman" panose="02020603050405020304" pitchFamily="18" charset="0"/>
              </a:rPr>
              <a:t> allocation. </a:t>
            </a:r>
            <a:r>
              <a:rPr lang="en-US" altLang="zh-CN" sz="1200" i="1" dirty="0">
                <a:latin typeface="Times New Roman" panose="02020603050405020304" pitchFamily="18" charset="0"/>
                <a:cs typeface="Times New Roman" panose="02020603050405020304" pitchFamily="18" charset="0"/>
              </a:rPr>
              <a:t>Journal of Ma- chine Learning Research</a:t>
            </a:r>
            <a:r>
              <a:rPr lang="en-US" altLang="zh-CN" sz="1200" dirty="0">
                <a:latin typeface="Times New Roman" panose="02020603050405020304" pitchFamily="18" charset="0"/>
                <a:cs typeface="Times New Roman" panose="02020603050405020304" pitchFamily="18" charset="0"/>
              </a:rPr>
              <a:t>, 3. </a:t>
            </a:r>
          </a:p>
          <a:p>
            <a:pPr marL="342900" indent="-342900">
              <a:buFontTx/>
              <a:buAutoNum type="arabicPeriod"/>
            </a:pPr>
            <a:r>
              <a:rPr lang="en-US" altLang="zh-CN" sz="1200" dirty="0" err="1">
                <a:latin typeface="Times New Roman" panose="02020603050405020304" pitchFamily="18" charset="0"/>
                <a:cs typeface="Times New Roman" panose="02020603050405020304" pitchFamily="18" charset="0"/>
              </a:rPr>
              <a:t>Gensim</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LDAMallet</a:t>
            </a:r>
            <a:r>
              <a:rPr lang="en-US" altLang="zh-CN" sz="1200" dirty="0">
                <a:latin typeface="Times New Roman" panose="02020603050405020304" pitchFamily="18" charset="0"/>
                <a:cs typeface="Times New Roman" panose="02020603050405020304" pitchFamily="18" charset="0"/>
              </a:rPr>
              <a:t>. </a:t>
            </a:r>
            <a:r>
              <a:rPr lang="en-US" altLang="zh-CN" sz="1200" u="sng" dirty="0">
                <a:latin typeface="Times New Roman" panose="02020603050405020304" pitchFamily="18" charset="0"/>
                <a:cs typeface="Times New Roman" panose="02020603050405020304" pitchFamily="18" charset="0"/>
                <a:hlinkClick r:id="rId3"/>
              </a:rPr>
              <a:t>https://radimrehurek.com/gensim/models/wrappers/ldamallet.html</a:t>
            </a:r>
            <a:endParaRPr lang="en-US" altLang="zh-CN" sz="1200" u="sng" dirty="0">
              <a:latin typeface="Times New Roman" panose="02020603050405020304" pitchFamily="18" charset="0"/>
              <a:cs typeface="Times New Roman" panose="02020603050405020304" pitchFamily="18" charset="0"/>
            </a:endParaRPr>
          </a:p>
          <a:p>
            <a:pPr marL="342900" indent="-342900">
              <a:buFontTx/>
              <a:buAutoNum type="arabicPeriod"/>
            </a:pPr>
            <a:r>
              <a:rPr lang="en-US" altLang="zh-CN" sz="1200" dirty="0">
                <a:latin typeface="Times New Roman" panose="02020603050405020304" pitchFamily="18" charset="0"/>
                <a:cs typeface="Times New Roman" panose="02020603050405020304" pitchFamily="18" charset="0"/>
              </a:rPr>
              <a:t>Yin, Jianhua &amp; Wang, </a:t>
            </a:r>
            <a:r>
              <a:rPr lang="en-US" altLang="zh-CN" sz="1200" dirty="0" err="1">
                <a:latin typeface="Times New Roman" panose="02020603050405020304" pitchFamily="18" charset="0"/>
                <a:cs typeface="Times New Roman" panose="02020603050405020304" pitchFamily="18" charset="0"/>
              </a:rPr>
              <a:t>Jianyong</a:t>
            </a:r>
            <a:r>
              <a:rPr lang="en-US" altLang="zh-CN" sz="1200" dirty="0">
                <a:latin typeface="Times New Roman" panose="02020603050405020304" pitchFamily="18" charset="0"/>
                <a:cs typeface="Times New Roman" panose="02020603050405020304" pitchFamily="18" charset="0"/>
              </a:rPr>
              <a:t>. (2014). A Dirichlet multinomial mixture model-based approach for short text clustering. Proceedings of the ACM SIGKDD International Conference on Knowledge Discovery and Data Mining. 10.1145/2623330.2623715.</a:t>
            </a:r>
          </a:p>
          <a:p>
            <a:pPr marL="342900" indent="-342900">
              <a:buAutoNum type="arabicPeriod"/>
            </a:pPr>
            <a:r>
              <a:rPr lang="en-US" altLang="zh-CN" sz="1200" dirty="0" err="1">
                <a:latin typeface="Times New Roman" panose="02020603050405020304" pitchFamily="18" charset="0"/>
                <a:cs typeface="Times New Roman" panose="02020603050405020304" pitchFamily="18" charset="0"/>
              </a:rPr>
              <a:t>Xiaohui</a:t>
            </a:r>
            <a:r>
              <a:rPr lang="en-US" altLang="zh-CN" sz="1200" dirty="0">
                <a:latin typeface="Times New Roman" panose="02020603050405020304" pitchFamily="18" charset="0"/>
                <a:cs typeface="Times New Roman" panose="02020603050405020304" pitchFamily="18" charset="0"/>
              </a:rPr>
              <a:t> Yan, </a:t>
            </a:r>
            <a:r>
              <a:rPr lang="en-US" altLang="zh-CN" sz="1200" dirty="0" err="1">
                <a:latin typeface="Times New Roman" panose="02020603050405020304" pitchFamily="18" charset="0"/>
                <a:cs typeface="Times New Roman" panose="02020603050405020304" pitchFamily="18" charset="0"/>
              </a:rPr>
              <a:t>Jiafeng</a:t>
            </a:r>
            <a:r>
              <a:rPr lang="en-US" altLang="zh-CN" sz="1200" dirty="0">
                <a:latin typeface="Times New Roman" panose="02020603050405020304" pitchFamily="18" charset="0"/>
                <a:cs typeface="Times New Roman" panose="02020603050405020304" pitchFamily="18" charset="0"/>
              </a:rPr>
              <a:t> Guo, </a:t>
            </a:r>
            <a:r>
              <a:rPr lang="en-US" altLang="zh-CN" sz="1200" dirty="0" err="1">
                <a:latin typeface="Times New Roman" panose="02020603050405020304" pitchFamily="18" charset="0"/>
                <a:cs typeface="Times New Roman" panose="02020603050405020304" pitchFamily="18" charset="0"/>
              </a:rPr>
              <a:t>Yanyan</a:t>
            </a:r>
            <a:r>
              <a:rPr lang="en-US" altLang="zh-CN" sz="1200" dirty="0">
                <a:latin typeface="Times New Roman" panose="02020603050405020304" pitchFamily="18" charset="0"/>
                <a:cs typeface="Times New Roman" panose="02020603050405020304" pitchFamily="18" charset="0"/>
              </a:rPr>
              <a:t> Lan, and </a:t>
            </a:r>
            <a:r>
              <a:rPr lang="en-US" altLang="zh-CN" sz="1200" dirty="0" err="1">
                <a:latin typeface="Times New Roman" panose="02020603050405020304" pitchFamily="18" charset="0"/>
                <a:cs typeface="Times New Roman" panose="02020603050405020304" pitchFamily="18" charset="0"/>
              </a:rPr>
              <a:t>Xueqi</a:t>
            </a:r>
            <a:r>
              <a:rPr lang="en-US" altLang="zh-CN" sz="1200" dirty="0">
                <a:latin typeface="Times New Roman" panose="02020603050405020304" pitchFamily="18" charset="0"/>
                <a:cs typeface="Times New Roman" panose="02020603050405020304" pitchFamily="18" charset="0"/>
              </a:rPr>
              <a:t> Cheng. A </a:t>
            </a:r>
            <a:r>
              <a:rPr lang="en-US" altLang="zh-CN" sz="1200" dirty="0" err="1">
                <a:latin typeface="Times New Roman" panose="02020603050405020304" pitchFamily="18" charset="0"/>
                <a:cs typeface="Times New Roman" panose="02020603050405020304" pitchFamily="18" charset="0"/>
              </a:rPr>
              <a:t>biterm</a:t>
            </a:r>
            <a:r>
              <a:rPr lang="en-US" altLang="zh-CN" sz="1200" dirty="0">
                <a:latin typeface="Times New Roman" panose="02020603050405020304" pitchFamily="18" charset="0"/>
                <a:cs typeface="Times New Roman" panose="02020603050405020304" pitchFamily="18" charset="0"/>
              </a:rPr>
              <a:t> topic model for short texts. In Proceedings of the 22nd international conference on World Wide Web, pages 1445–1456. International World Wide Web Conferences Steering Committee, 2013.</a:t>
            </a:r>
            <a:endParaRPr lang="zh-CN" altLang="zh-CN" sz="1200" dirty="0">
              <a:latin typeface="Times New Roman" panose="02020603050405020304" pitchFamily="18" charset="0"/>
              <a:cs typeface="Times New Roman" panose="02020603050405020304" pitchFamily="18" charset="0"/>
            </a:endParaRPr>
          </a:p>
          <a:p>
            <a:pPr marL="342900" indent="-342900">
              <a:buAutoNum type="arabicPeriod"/>
            </a:pPr>
            <a:endParaRPr kumimoji="1" lang="zh-CN" altLang="en-US" dirty="0"/>
          </a:p>
        </p:txBody>
      </p:sp>
      <p:sp>
        <p:nvSpPr>
          <p:cNvPr id="10" name="TextBox 9">
            <a:extLst>
              <a:ext uri="{FF2B5EF4-FFF2-40B4-BE49-F238E27FC236}">
                <a16:creationId xmlns:a16="http://schemas.microsoft.com/office/drawing/2014/main" id="{6DAF851F-F740-4A49-9E1A-BB20865CA809}"/>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Model Experiment</a:t>
            </a:r>
          </a:p>
        </p:txBody>
      </p:sp>
      <p:sp>
        <p:nvSpPr>
          <p:cNvPr id="11" name="Rectangle 10">
            <a:extLst>
              <a:ext uri="{FF2B5EF4-FFF2-40B4-BE49-F238E27FC236}">
                <a16:creationId xmlns:a16="http://schemas.microsoft.com/office/drawing/2014/main" id="{FC02C71A-3823-694B-974C-1497BC29D709}"/>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865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cell phone&#10;&#10;Description generated with very high confidence">
            <a:extLst>
              <a:ext uri="{FF2B5EF4-FFF2-40B4-BE49-F238E27FC236}">
                <a16:creationId xmlns:a16="http://schemas.microsoft.com/office/drawing/2014/main" id="{4B9B2D54-7D76-4FDF-8D22-C4EEF0D0C4F2}"/>
              </a:ext>
            </a:extLst>
          </p:cNvPr>
          <p:cNvPicPr>
            <a:picLocks noChangeAspect="1"/>
          </p:cNvPicPr>
          <p:nvPr/>
        </p:nvPicPr>
        <p:blipFill>
          <a:blip r:embed="rId2"/>
          <a:stretch>
            <a:fillRect/>
          </a:stretch>
        </p:blipFill>
        <p:spPr>
          <a:xfrm>
            <a:off x="496927" y="1666754"/>
            <a:ext cx="7185587" cy="4112870"/>
          </a:xfrm>
          <a:prstGeom prst="rect">
            <a:avLst/>
          </a:prstGeom>
        </p:spPr>
      </p:pic>
      <p:sp>
        <p:nvSpPr>
          <p:cNvPr id="14" name="TextBox 13">
            <a:extLst>
              <a:ext uri="{FF2B5EF4-FFF2-40B4-BE49-F238E27FC236}">
                <a16:creationId xmlns:a16="http://schemas.microsoft.com/office/drawing/2014/main" id="{AFFF8D0E-524D-4A7F-AAAC-7035E37C0941}"/>
              </a:ext>
            </a:extLst>
          </p:cNvPr>
          <p:cNvSpPr txBox="1"/>
          <p:nvPr/>
        </p:nvSpPr>
        <p:spPr>
          <a:xfrm>
            <a:off x="7680767" y="3210045"/>
            <a:ext cx="299398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1F3864"/>
                </a:solidFill>
                <a:cs typeface="Calibri"/>
              </a:rPr>
              <a:t>4</a:t>
            </a:r>
            <a:r>
              <a:rPr lang="en-US" dirty="0">
                <a:solidFill>
                  <a:srgbClr val="1F3864"/>
                </a:solidFill>
                <a:cs typeface="Calibri"/>
              </a:rPr>
              <a:t> Topics is the </a:t>
            </a:r>
            <a:r>
              <a:rPr lang="en-US" sz="2000" dirty="0">
                <a:solidFill>
                  <a:srgbClr val="1F3864"/>
                </a:solidFill>
                <a:cs typeface="Calibri"/>
              </a:rPr>
              <a:t>best</a:t>
            </a:r>
          </a:p>
          <a:p>
            <a:endParaRPr lang="en-US" dirty="0">
              <a:solidFill>
                <a:srgbClr val="1F3864"/>
              </a:solidFill>
              <a:cs typeface="Calibri"/>
            </a:endParaRPr>
          </a:p>
        </p:txBody>
      </p:sp>
      <p:sp>
        <p:nvSpPr>
          <p:cNvPr id="6" name="TextBox 5">
            <a:extLst>
              <a:ext uri="{FF2B5EF4-FFF2-40B4-BE49-F238E27FC236}">
                <a16:creationId xmlns:a16="http://schemas.microsoft.com/office/drawing/2014/main" id="{6D91DD48-7C53-034F-8634-8D2FAB09F22E}"/>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Find Optimal Topic Numbers</a:t>
            </a:r>
          </a:p>
        </p:txBody>
      </p:sp>
      <p:sp>
        <p:nvSpPr>
          <p:cNvPr id="7" name="Rectangle 6">
            <a:extLst>
              <a:ext uri="{FF2B5EF4-FFF2-40B4-BE49-F238E27FC236}">
                <a16:creationId xmlns:a16="http://schemas.microsoft.com/office/drawing/2014/main" id="{8812D3D5-366D-C74C-9183-2B2E50A3BB00}"/>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232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825ED0-CD11-49F7-865B-B8A1BF5A4338}"/>
              </a:ext>
            </a:extLst>
          </p:cNvPr>
          <p:cNvSpPr txBox="1"/>
          <p:nvPr/>
        </p:nvSpPr>
        <p:spPr>
          <a:xfrm>
            <a:off x="388537" y="1144184"/>
            <a:ext cx="5031722" cy="508234"/>
          </a:xfrm>
          <a:prstGeom prst="rect">
            <a:avLst/>
          </a:prstGeom>
          <a:noFill/>
        </p:spPr>
        <p:txBody>
          <a:bodyPr wrap="none" rtlCol="0" anchor="t">
            <a:noAutofit/>
          </a:bodyPr>
          <a:lstStyle/>
          <a:p>
            <a:r>
              <a:rPr lang="en-US" sz="2000">
                <a:solidFill>
                  <a:schemeClr val="accent1">
                    <a:lumMod val="50000"/>
                  </a:schemeClr>
                </a:solidFill>
                <a:cs typeface="Calibri"/>
              </a:rPr>
              <a:t>Step 1: Human inspection</a:t>
            </a:r>
          </a:p>
          <a:p>
            <a:endParaRPr lang="en-US" sz="2000">
              <a:solidFill>
                <a:schemeClr val="accent1">
                  <a:lumMod val="50000"/>
                </a:schemeClr>
              </a:solidFill>
              <a:cs typeface="Calibri"/>
            </a:endParaRPr>
          </a:p>
        </p:txBody>
      </p:sp>
      <p:pic>
        <p:nvPicPr>
          <p:cNvPr id="14" name="Picture 14" descr="A screenshot of a cell phone&#10;&#10;Description generated with very high confidence">
            <a:extLst>
              <a:ext uri="{FF2B5EF4-FFF2-40B4-BE49-F238E27FC236}">
                <a16:creationId xmlns:a16="http://schemas.microsoft.com/office/drawing/2014/main" id="{E6943FD1-2F0D-40FE-9AAE-A1F7D70D2A26}"/>
              </a:ext>
            </a:extLst>
          </p:cNvPr>
          <p:cNvPicPr>
            <a:picLocks noChangeAspect="1"/>
          </p:cNvPicPr>
          <p:nvPr/>
        </p:nvPicPr>
        <p:blipFill>
          <a:blip r:embed="rId2"/>
          <a:stretch>
            <a:fillRect/>
          </a:stretch>
        </p:blipFill>
        <p:spPr>
          <a:xfrm>
            <a:off x="5467109" y="1587823"/>
            <a:ext cx="6635187" cy="2510417"/>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05DA9A74-3F71-46E4-868B-801F0D7769E8}"/>
              </a:ext>
            </a:extLst>
          </p:cNvPr>
          <p:cNvPicPr>
            <a:picLocks noChangeAspect="1"/>
          </p:cNvPicPr>
          <p:nvPr/>
        </p:nvPicPr>
        <p:blipFill>
          <a:blip r:embed="rId3"/>
          <a:stretch>
            <a:fillRect/>
          </a:stretch>
        </p:blipFill>
        <p:spPr>
          <a:xfrm>
            <a:off x="2640958" y="4101111"/>
            <a:ext cx="6529085" cy="2523648"/>
          </a:xfrm>
          <a:prstGeom prst="rect">
            <a:avLst/>
          </a:prstGeom>
        </p:spPr>
      </p:pic>
      <p:pic>
        <p:nvPicPr>
          <p:cNvPr id="18" name="Picture 18" descr="A screenshot of text&#10;&#10;Description generated with very high confidence">
            <a:extLst>
              <a:ext uri="{FF2B5EF4-FFF2-40B4-BE49-F238E27FC236}">
                <a16:creationId xmlns:a16="http://schemas.microsoft.com/office/drawing/2014/main" id="{FDEAC10D-2477-40E3-9FDC-8E144C8F10D6}"/>
              </a:ext>
            </a:extLst>
          </p:cNvPr>
          <p:cNvPicPr>
            <a:picLocks noChangeAspect="1"/>
          </p:cNvPicPr>
          <p:nvPr/>
        </p:nvPicPr>
        <p:blipFill>
          <a:blip r:embed="rId4"/>
          <a:stretch>
            <a:fillRect/>
          </a:stretch>
        </p:blipFill>
        <p:spPr>
          <a:xfrm>
            <a:off x="388717" y="1589332"/>
            <a:ext cx="5149769" cy="2396475"/>
          </a:xfrm>
          <a:prstGeom prst="rect">
            <a:avLst/>
          </a:prstGeom>
        </p:spPr>
      </p:pic>
      <p:sp>
        <p:nvSpPr>
          <p:cNvPr id="20" name="TextBox 19">
            <a:extLst>
              <a:ext uri="{FF2B5EF4-FFF2-40B4-BE49-F238E27FC236}">
                <a16:creationId xmlns:a16="http://schemas.microsoft.com/office/drawing/2014/main" id="{6798D8FF-820D-4751-B24A-0925A9CDD830}"/>
              </a:ext>
            </a:extLst>
          </p:cNvPr>
          <p:cNvSpPr txBox="1"/>
          <p:nvPr/>
        </p:nvSpPr>
        <p:spPr>
          <a:xfrm>
            <a:off x="2573258" y="3844943"/>
            <a:ext cx="5031722" cy="508234"/>
          </a:xfrm>
          <a:prstGeom prst="rect">
            <a:avLst/>
          </a:prstGeom>
          <a:noFill/>
        </p:spPr>
        <p:txBody>
          <a:bodyPr wrap="none" rtlCol="0" anchor="t">
            <a:noAutofit/>
          </a:bodyPr>
          <a:lstStyle/>
          <a:p>
            <a:r>
              <a:rPr lang="en-US" sz="2000">
                <a:solidFill>
                  <a:schemeClr val="accent1">
                    <a:lumMod val="50000"/>
                  </a:schemeClr>
                </a:solidFill>
                <a:cs typeface="Calibri"/>
              </a:rPr>
              <a:t>LDA</a:t>
            </a:r>
          </a:p>
          <a:p>
            <a:endParaRPr lang="en-US" sz="2000">
              <a:solidFill>
                <a:schemeClr val="accent1">
                  <a:lumMod val="50000"/>
                </a:schemeClr>
              </a:solidFill>
              <a:cs typeface="Calibri"/>
            </a:endParaRPr>
          </a:p>
        </p:txBody>
      </p:sp>
      <p:sp>
        <p:nvSpPr>
          <p:cNvPr id="21" name="TextBox 20">
            <a:extLst>
              <a:ext uri="{FF2B5EF4-FFF2-40B4-BE49-F238E27FC236}">
                <a16:creationId xmlns:a16="http://schemas.microsoft.com/office/drawing/2014/main" id="{AF4D50F8-70C3-4FBE-8FF1-B1D406CB6B19}"/>
              </a:ext>
            </a:extLst>
          </p:cNvPr>
          <p:cNvSpPr txBox="1"/>
          <p:nvPr/>
        </p:nvSpPr>
        <p:spPr>
          <a:xfrm>
            <a:off x="8061767" y="38852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3864"/>
                </a:solidFill>
                <a:cs typeface="Calibri"/>
              </a:rPr>
              <a:t>GSDMM</a:t>
            </a:r>
          </a:p>
        </p:txBody>
      </p:sp>
      <p:sp>
        <p:nvSpPr>
          <p:cNvPr id="22" name="TextBox 21">
            <a:extLst>
              <a:ext uri="{FF2B5EF4-FFF2-40B4-BE49-F238E27FC236}">
                <a16:creationId xmlns:a16="http://schemas.microsoft.com/office/drawing/2014/main" id="{51AE8338-1AB7-4BB7-A406-C62BFDF9C1FF}"/>
              </a:ext>
            </a:extLst>
          </p:cNvPr>
          <p:cNvSpPr txBox="1"/>
          <p:nvPr/>
        </p:nvSpPr>
        <p:spPr>
          <a:xfrm>
            <a:off x="5389944" y="65184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3864"/>
                </a:solidFill>
                <a:cs typeface="Calibri"/>
              </a:rPr>
              <a:t>BTM</a:t>
            </a:r>
          </a:p>
        </p:txBody>
      </p:sp>
      <p:sp>
        <p:nvSpPr>
          <p:cNvPr id="11" name="TextBox 10">
            <a:extLst>
              <a:ext uri="{FF2B5EF4-FFF2-40B4-BE49-F238E27FC236}">
                <a16:creationId xmlns:a16="http://schemas.microsoft.com/office/drawing/2014/main" id="{B58B2892-CD24-8642-8FD0-55B788F7C84A}"/>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Evaluation</a:t>
            </a:r>
          </a:p>
        </p:txBody>
      </p:sp>
      <p:sp>
        <p:nvSpPr>
          <p:cNvPr id="12" name="Rectangle 11">
            <a:extLst>
              <a:ext uri="{FF2B5EF4-FFF2-40B4-BE49-F238E27FC236}">
                <a16:creationId xmlns:a16="http://schemas.microsoft.com/office/drawing/2014/main" id="{F3AEC54C-C569-2340-A730-F5F948C67A3F}"/>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749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0094C00-608D-40EF-B6C6-2A7677F46CF9}"/>
              </a:ext>
            </a:extLst>
          </p:cNvPr>
          <p:cNvSpPr txBox="1"/>
          <p:nvPr/>
        </p:nvSpPr>
        <p:spPr>
          <a:xfrm>
            <a:off x="388537" y="1144184"/>
            <a:ext cx="5031722" cy="508234"/>
          </a:xfrm>
          <a:prstGeom prst="rect">
            <a:avLst/>
          </a:prstGeom>
          <a:noFill/>
        </p:spPr>
        <p:txBody>
          <a:bodyPr wrap="none" rtlCol="0" anchor="t">
            <a:noAutofit/>
          </a:bodyPr>
          <a:lstStyle/>
          <a:p>
            <a:r>
              <a:rPr lang="en-US" sz="2000">
                <a:solidFill>
                  <a:schemeClr val="accent1">
                    <a:lumMod val="50000"/>
                  </a:schemeClr>
                </a:solidFill>
                <a:cs typeface="Calibri"/>
              </a:rPr>
              <a:t>Step 2: Comparison</a:t>
            </a:r>
          </a:p>
          <a:p>
            <a:endParaRPr lang="en-US" sz="2000">
              <a:solidFill>
                <a:schemeClr val="accent1">
                  <a:lumMod val="50000"/>
                </a:schemeClr>
              </a:solidFill>
              <a:cs typeface="Calibri"/>
            </a:endParaRPr>
          </a:p>
        </p:txBody>
      </p:sp>
      <p:graphicFrame>
        <p:nvGraphicFramePr>
          <p:cNvPr id="15" name="Table 14">
            <a:extLst>
              <a:ext uri="{FF2B5EF4-FFF2-40B4-BE49-F238E27FC236}">
                <a16:creationId xmlns:a16="http://schemas.microsoft.com/office/drawing/2014/main" id="{C58566B6-B970-4423-B692-8A036989FE0B}"/>
              </a:ext>
            </a:extLst>
          </p:cNvPr>
          <p:cNvGraphicFramePr>
            <a:graphicFrameLocks noGrp="1"/>
          </p:cNvGraphicFramePr>
          <p:nvPr>
            <p:extLst>
              <p:ext uri="{D42A27DB-BD31-4B8C-83A1-F6EECF244321}">
                <p14:modId xmlns:p14="http://schemas.microsoft.com/office/powerpoint/2010/main" val="2335190458"/>
              </p:ext>
            </p:extLst>
          </p:nvPr>
        </p:nvGraphicFramePr>
        <p:xfrm>
          <a:off x="940837" y="2206502"/>
          <a:ext cx="10310325" cy="3505716"/>
        </p:xfrm>
        <a:graphic>
          <a:graphicData uri="http://schemas.openxmlformats.org/drawingml/2006/table">
            <a:tbl>
              <a:tblPr firstRow="1" bandRow="1">
                <a:tableStyleId>{5C22544A-7EE6-4342-B048-85BDC9FD1C3A}</a:tableStyleId>
              </a:tblPr>
              <a:tblGrid>
                <a:gridCol w="2457894">
                  <a:extLst>
                    <a:ext uri="{9D8B030D-6E8A-4147-A177-3AD203B41FA5}">
                      <a16:colId xmlns:a16="http://schemas.microsoft.com/office/drawing/2014/main" val="407056236"/>
                    </a:ext>
                  </a:extLst>
                </a:gridCol>
                <a:gridCol w="1954728">
                  <a:extLst>
                    <a:ext uri="{9D8B030D-6E8A-4147-A177-3AD203B41FA5}">
                      <a16:colId xmlns:a16="http://schemas.microsoft.com/office/drawing/2014/main" val="900058756"/>
                    </a:ext>
                  </a:extLst>
                </a:gridCol>
                <a:gridCol w="1773573">
                  <a:extLst>
                    <a:ext uri="{9D8B030D-6E8A-4147-A177-3AD203B41FA5}">
                      <a16:colId xmlns:a16="http://schemas.microsoft.com/office/drawing/2014/main" val="924367165"/>
                    </a:ext>
                  </a:extLst>
                </a:gridCol>
                <a:gridCol w="2062065">
                  <a:extLst>
                    <a:ext uri="{9D8B030D-6E8A-4147-A177-3AD203B41FA5}">
                      <a16:colId xmlns:a16="http://schemas.microsoft.com/office/drawing/2014/main" val="196484141"/>
                    </a:ext>
                  </a:extLst>
                </a:gridCol>
                <a:gridCol w="2062065">
                  <a:extLst>
                    <a:ext uri="{9D8B030D-6E8A-4147-A177-3AD203B41FA5}">
                      <a16:colId xmlns:a16="http://schemas.microsoft.com/office/drawing/2014/main" val="4394399"/>
                    </a:ext>
                  </a:extLst>
                </a:gridCol>
              </a:tblGrid>
              <a:tr h="949093">
                <a:tc>
                  <a:txBody>
                    <a:bodyPr/>
                    <a:lstStyle/>
                    <a:p>
                      <a:pPr fontAlgn="t"/>
                      <a:endParaRPr lang="en-US" dirty="0">
                        <a:effectLst/>
                      </a:endParaRPr>
                    </a:p>
                  </a:txBody>
                  <a:tcPr marL="95250" marR="95250" marT="95250" marB="95250"/>
                </a:tc>
                <a:tc>
                  <a:txBody>
                    <a:bodyPr/>
                    <a:lstStyle/>
                    <a:p>
                      <a:pPr rtl="0" fontAlgn="t">
                        <a:spcBef>
                          <a:spcPts val="0"/>
                        </a:spcBef>
                        <a:spcAft>
                          <a:spcPts val="0"/>
                        </a:spcAft>
                      </a:pPr>
                      <a:r>
                        <a:rPr lang="en-US" sz="2200" dirty="0">
                          <a:effectLst/>
                        </a:rPr>
                        <a:t>LDA</a:t>
                      </a:r>
                    </a:p>
                  </a:txBody>
                  <a:tcPr marL="95250" marR="95250" marT="95250" marB="95250"/>
                </a:tc>
                <a:tc>
                  <a:txBody>
                    <a:bodyPr/>
                    <a:lstStyle/>
                    <a:p>
                      <a:pPr rtl="0" fontAlgn="t">
                        <a:spcBef>
                          <a:spcPts val="0"/>
                        </a:spcBef>
                        <a:spcAft>
                          <a:spcPts val="0"/>
                        </a:spcAft>
                      </a:pPr>
                      <a:r>
                        <a:rPr lang="en-US" sz="2200" dirty="0">
                          <a:effectLst/>
                        </a:rPr>
                        <a:t>BTM</a:t>
                      </a:r>
                    </a:p>
                  </a:txBody>
                  <a:tcPr marL="95250" marR="95250" marT="95250" marB="95250"/>
                </a:tc>
                <a:tc>
                  <a:txBody>
                    <a:bodyPr/>
                    <a:lstStyle/>
                    <a:p>
                      <a:pPr rtl="0" fontAlgn="t">
                        <a:spcBef>
                          <a:spcPts val="0"/>
                        </a:spcBef>
                        <a:spcAft>
                          <a:spcPts val="0"/>
                        </a:spcAft>
                      </a:pPr>
                      <a:r>
                        <a:rPr lang="en-US" sz="2200" dirty="0">
                          <a:effectLst/>
                        </a:rPr>
                        <a:t>GSDMM</a:t>
                      </a:r>
                    </a:p>
                  </a:txBody>
                  <a:tcPr marL="95250" marR="95250" marT="95250" marB="95250"/>
                </a:tc>
                <a:tc>
                  <a:txBody>
                    <a:bodyPr/>
                    <a:lstStyle/>
                    <a:p>
                      <a:pPr rtl="0" fontAlgn="t">
                        <a:spcBef>
                          <a:spcPts val="0"/>
                        </a:spcBef>
                        <a:spcAft>
                          <a:spcPts val="0"/>
                        </a:spcAft>
                      </a:pPr>
                      <a:r>
                        <a:rPr lang="en-US" sz="2200" baseline="0" dirty="0">
                          <a:effectLst/>
                        </a:rPr>
                        <a:t>LDA with Gibbs Sampling</a:t>
                      </a:r>
                      <a:endParaRPr lang="en-US" sz="2200" baseline="30000" dirty="0">
                        <a:effectLst/>
                      </a:endParaRPr>
                    </a:p>
                  </a:txBody>
                  <a:tcPr marL="95250" marR="95250" marT="95250" marB="95250"/>
                </a:tc>
                <a:extLst>
                  <a:ext uri="{0D108BD9-81ED-4DB2-BD59-A6C34878D82A}">
                    <a16:rowId xmlns:a16="http://schemas.microsoft.com/office/drawing/2014/main" val="945282314"/>
                  </a:ext>
                </a:extLst>
              </a:tr>
              <a:tr h="856501">
                <a:tc>
                  <a:txBody>
                    <a:bodyPr/>
                    <a:lstStyle/>
                    <a:p>
                      <a:pPr rtl="0" fontAlgn="t">
                        <a:spcBef>
                          <a:spcPts val="0"/>
                        </a:spcBef>
                        <a:spcAft>
                          <a:spcPts val="0"/>
                        </a:spcAft>
                      </a:pPr>
                      <a:r>
                        <a:rPr lang="en-US" sz="2000" dirty="0">
                          <a:effectLst/>
                        </a:rPr>
                        <a:t>Avg Coherence</a:t>
                      </a:r>
                      <a:endParaRPr lang="en-US" sz="2000" dirty="0"/>
                    </a:p>
                  </a:txBody>
                  <a:tcPr marL="95250" marR="95250" marT="95250" marB="95250"/>
                </a:tc>
                <a:tc>
                  <a:txBody>
                    <a:bodyPr/>
                    <a:lstStyle/>
                    <a:p>
                      <a:pPr rtl="0" fontAlgn="t">
                        <a:spcBef>
                          <a:spcPts val="0"/>
                        </a:spcBef>
                        <a:spcAft>
                          <a:spcPts val="0"/>
                        </a:spcAft>
                      </a:pPr>
                      <a:r>
                        <a:rPr lang="en-US" sz="2000">
                          <a:effectLst/>
                        </a:rPr>
                        <a:t>0.754</a:t>
                      </a:r>
                    </a:p>
                  </a:txBody>
                  <a:tcPr marL="95250" marR="95250" marT="95250" marB="95250"/>
                </a:tc>
                <a:tc>
                  <a:txBody>
                    <a:bodyPr/>
                    <a:lstStyle/>
                    <a:p>
                      <a:pPr rtl="0" fontAlgn="t">
                        <a:spcBef>
                          <a:spcPts val="0"/>
                        </a:spcBef>
                        <a:spcAft>
                          <a:spcPts val="0"/>
                        </a:spcAft>
                      </a:pPr>
                      <a:r>
                        <a:rPr lang="en-US" sz="2000" dirty="0">
                          <a:effectLst/>
                        </a:rPr>
                        <a:t>0.84</a:t>
                      </a:r>
                    </a:p>
                  </a:txBody>
                  <a:tcPr marL="95250" marR="95250" marT="95250" marB="95250"/>
                </a:tc>
                <a:tc>
                  <a:txBody>
                    <a:bodyPr/>
                    <a:lstStyle/>
                    <a:p>
                      <a:pPr rtl="0" fontAlgn="t">
                        <a:spcBef>
                          <a:spcPts val="0"/>
                        </a:spcBef>
                        <a:spcAft>
                          <a:spcPts val="0"/>
                        </a:spcAft>
                      </a:pPr>
                      <a:r>
                        <a:rPr lang="en-US" sz="2000" dirty="0">
                          <a:effectLst/>
                        </a:rPr>
                        <a:t>0.77</a:t>
                      </a:r>
                    </a:p>
                  </a:txBody>
                  <a:tcPr marL="95250" marR="95250" marT="95250" marB="95250"/>
                </a:tc>
                <a:tc>
                  <a:txBody>
                    <a:bodyPr/>
                    <a:lstStyle/>
                    <a:p>
                      <a:pPr rtl="0" fontAlgn="t">
                        <a:spcBef>
                          <a:spcPts val="0"/>
                        </a:spcBef>
                        <a:spcAft>
                          <a:spcPts val="0"/>
                        </a:spcAft>
                      </a:pPr>
                      <a:r>
                        <a:rPr lang="en-US" sz="2000" dirty="0">
                          <a:effectLst/>
                        </a:rPr>
                        <a:t>0.746</a:t>
                      </a:r>
                    </a:p>
                  </a:txBody>
                  <a:tcPr marL="95250" marR="95250" marT="95250" marB="95250"/>
                </a:tc>
                <a:extLst>
                  <a:ext uri="{0D108BD9-81ED-4DB2-BD59-A6C34878D82A}">
                    <a16:rowId xmlns:a16="http://schemas.microsoft.com/office/drawing/2014/main" val="2366295934"/>
                  </a:ext>
                </a:extLst>
              </a:tr>
              <a:tr h="856501">
                <a:tc>
                  <a:txBody>
                    <a:bodyPr/>
                    <a:lstStyle/>
                    <a:p>
                      <a:pPr rtl="0" fontAlgn="t">
                        <a:spcBef>
                          <a:spcPts val="0"/>
                        </a:spcBef>
                        <a:spcAft>
                          <a:spcPts val="0"/>
                        </a:spcAft>
                      </a:pPr>
                      <a:r>
                        <a:rPr lang="en-US" sz="2000">
                          <a:effectLst/>
                        </a:rPr>
                        <a:t>Time Usage</a:t>
                      </a:r>
                      <a:endParaRPr lang="en-US" sz="2000"/>
                    </a:p>
                  </a:txBody>
                  <a:tcPr marL="95250" marR="95250" marT="95250" marB="95250"/>
                </a:tc>
                <a:tc>
                  <a:txBody>
                    <a:bodyPr/>
                    <a:lstStyle/>
                    <a:p>
                      <a:pPr rtl="0" fontAlgn="t">
                        <a:spcBef>
                          <a:spcPts val="0"/>
                        </a:spcBef>
                        <a:spcAft>
                          <a:spcPts val="0"/>
                        </a:spcAft>
                      </a:pPr>
                      <a:r>
                        <a:rPr lang="en-US" sz="2000">
                          <a:effectLst/>
                        </a:rPr>
                        <a:t>6.37 mins</a:t>
                      </a:r>
                    </a:p>
                  </a:txBody>
                  <a:tcPr marL="95250" marR="95250" marT="95250" marB="95250"/>
                </a:tc>
                <a:tc>
                  <a:txBody>
                    <a:bodyPr/>
                    <a:lstStyle/>
                    <a:p>
                      <a:pPr rtl="0" fontAlgn="t">
                        <a:spcBef>
                          <a:spcPts val="0"/>
                        </a:spcBef>
                        <a:spcAft>
                          <a:spcPts val="0"/>
                        </a:spcAft>
                      </a:pPr>
                      <a:r>
                        <a:rPr lang="en-US" sz="2000">
                          <a:effectLst/>
                        </a:rPr>
                        <a:t>39.23 mins</a:t>
                      </a:r>
                    </a:p>
                  </a:txBody>
                  <a:tcPr marL="95250" marR="95250" marT="95250" marB="95250"/>
                </a:tc>
                <a:tc>
                  <a:txBody>
                    <a:bodyPr/>
                    <a:lstStyle/>
                    <a:p>
                      <a:pPr rtl="0" fontAlgn="t">
                        <a:spcBef>
                          <a:spcPts val="0"/>
                        </a:spcBef>
                        <a:spcAft>
                          <a:spcPts val="0"/>
                        </a:spcAft>
                      </a:pPr>
                      <a:r>
                        <a:rPr lang="en-US" sz="2000" dirty="0">
                          <a:effectLst/>
                        </a:rPr>
                        <a:t>51.18 mins</a:t>
                      </a:r>
                    </a:p>
                  </a:txBody>
                  <a:tcPr marL="95250" marR="95250" marT="95250" marB="95250"/>
                </a:tc>
                <a:tc>
                  <a:txBody>
                    <a:bodyPr/>
                    <a:lstStyle/>
                    <a:p>
                      <a:pPr rtl="0" fontAlgn="t">
                        <a:spcBef>
                          <a:spcPts val="0"/>
                        </a:spcBef>
                        <a:spcAft>
                          <a:spcPts val="0"/>
                        </a:spcAft>
                      </a:pPr>
                      <a:r>
                        <a:rPr lang="en-US" sz="2000" dirty="0">
                          <a:effectLst/>
                        </a:rPr>
                        <a:t>1040.4 mins</a:t>
                      </a:r>
                    </a:p>
                  </a:txBody>
                  <a:tcPr marL="95250" marR="95250" marT="95250" marB="95250"/>
                </a:tc>
                <a:extLst>
                  <a:ext uri="{0D108BD9-81ED-4DB2-BD59-A6C34878D82A}">
                    <a16:rowId xmlns:a16="http://schemas.microsoft.com/office/drawing/2014/main" val="260174254"/>
                  </a:ext>
                </a:extLst>
              </a:tr>
              <a:tr h="843621">
                <a:tc>
                  <a:txBody>
                    <a:bodyPr/>
                    <a:lstStyle/>
                    <a:p>
                      <a:pPr rtl="0" fontAlgn="t">
                        <a:spcBef>
                          <a:spcPts val="0"/>
                        </a:spcBef>
                        <a:spcAft>
                          <a:spcPts val="0"/>
                        </a:spcAft>
                      </a:pPr>
                      <a:r>
                        <a:rPr lang="en-US" sz="2000">
                          <a:effectLst/>
                        </a:rPr>
                        <a:t>Number of Areas</a:t>
                      </a:r>
                      <a:endParaRPr lang="en-US" sz="2000"/>
                    </a:p>
                  </a:txBody>
                  <a:tcPr marL="95250" marR="95250" marT="95250" marB="95250"/>
                </a:tc>
                <a:tc>
                  <a:txBody>
                    <a:bodyPr/>
                    <a:lstStyle/>
                    <a:p>
                      <a:pPr rtl="0" fontAlgn="t">
                        <a:spcBef>
                          <a:spcPts val="0"/>
                        </a:spcBef>
                        <a:spcAft>
                          <a:spcPts val="0"/>
                        </a:spcAft>
                      </a:pPr>
                      <a:r>
                        <a:rPr lang="en-US" sz="2000">
                          <a:effectLst/>
                        </a:rPr>
                        <a:t>1908</a:t>
                      </a:r>
                    </a:p>
                  </a:txBody>
                  <a:tcPr marL="95250" marR="95250" marT="95250" marB="95250"/>
                </a:tc>
                <a:tc>
                  <a:txBody>
                    <a:bodyPr/>
                    <a:lstStyle/>
                    <a:p>
                      <a:pPr rtl="0" fontAlgn="t">
                        <a:spcBef>
                          <a:spcPts val="0"/>
                        </a:spcBef>
                        <a:spcAft>
                          <a:spcPts val="0"/>
                        </a:spcAft>
                      </a:pPr>
                      <a:r>
                        <a:rPr lang="en-US" sz="2000">
                          <a:effectLst/>
                        </a:rPr>
                        <a:t>1747</a:t>
                      </a:r>
                    </a:p>
                  </a:txBody>
                  <a:tcPr marL="95250" marR="95250" marT="95250" marB="95250"/>
                </a:tc>
                <a:tc>
                  <a:txBody>
                    <a:bodyPr/>
                    <a:lstStyle/>
                    <a:p>
                      <a:pPr rtl="0" fontAlgn="t">
                        <a:spcBef>
                          <a:spcPts val="0"/>
                        </a:spcBef>
                        <a:spcAft>
                          <a:spcPts val="0"/>
                        </a:spcAft>
                      </a:pPr>
                      <a:r>
                        <a:rPr lang="en-US" sz="2000">
                          <a:effectLst/>
                        </a:rPr>
                        <a:t>1542</a:t>
                      </a:r>
                    </a:p>
                  </a:txBody>
                  <a:tcPr marL="95250" marR="95250" marT="95250" marB="95250"/>
                </a:tc>
                <a:tc>
                  <a:txBody>
                    <a:bodyPr/>
                    <a:lstStyle/>
                    <a:p>
                      <a:pPr rtl="0" fontAlgn="t">
                        <a:spcBef>
                          <a:spcPts val="0"/>
                        </a:spcBef>
                        <a:spcAft>
                          <a:spcPts val="0"/>
                        </a:spcAft>
                      </a:pPr>
                      <a:r>
                        <a:rPr lang="en-US" sz="2000" dirty="0">
                          <a:effectLst/>
                        </a:rPr>
                        <a:t>1908</a:t>
                      </a:r>
                    </a:p>
                  </a:txBody>
                  <a:tcPr marL="95250" marR="95250" marT="95250" marB="95250"/>
                </a:tc>
                <a:extLst>
                  <a:ext uri="{0D108BD9-81ED-4DB2-BD59-A6C34878D82A}">
                    <a16:rowId xmlns:a16="http://schemas.microsoft.com/office/drawing/2014/main" val="3227873780"/>
                  </a:ext>
                </a:extLst>
              </a:tr>
            </a:tbl>
          </a:graphicData>
        </a:graphic>
      </p:graphicFrame>
      <p:sp>
        <p:nvSpPr>
          <p:cNvPr id="6" name="TextBox 5">
            <a:extLst>
              <a:ext uri="{FF2B5EF4-FFF2-40B4-BE49-F238E27FC236}">
                <a16:creationId xmlns:a16="http://schemas.microsoft.com/office/drawing/2014/main" id="{D175ECD8-E448-1A43-BB0A-DC251BA240C4}"/>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Evaluation</a:t>
            </a:r>
          </a:p>
        </p:txBody>
      </p:sp>
      <p:sp>
        <p:nvSpPr>
          <p:cNvPr id="8" name="Rectangle 7">
            <a:extLst>
              <a:ext uri="{FF2B5EF4-FFF2-40B4-BE49-F238E27FC236}">
                <a16:creationId xmlns:a16="http://schemas.microsoft.com/office/drawing/2014/main" id="{5FE8B9A4-C561-BA41-B27D-EE5E1B8A904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67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3790B4-5008-4F79-A279-662D46D33251}"/>
              </a:ext>
            </a:extLst>
          </p:cNvPr>
          <p:cNvSpPr txBox="1"/>
          <p:nvPr/>
        </p:nvSpPr>
        <p:spPr>
          <a:xfrm>
            <a:off x="571983" y="1666755"/>
            <a:ext cx="8072376" cy="31785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600">
                <a:solidFill>
                  <a:srgbClr val="595959"/>
                </a:solidFill>
                <a:latin typeface="Arial"/>
                <a:cs typeface="Arial"/>
              </a:rPr>
              <a:t>Step 1:  Only </a:t>
            </a:r>
            <a:r>
              <a:rPr lang="en-US" sz="2600" i="1">
                <a:solidFill>
                  <a:srgbClr val="595959"/>
                </a:solidFill>
                <a:latin typeface="Arial"/>
                <a:cs typeface="Arial"/>
              </a:rPr>
              <a:t>None</a:t>
            </a:r>
            <a:r>
              <a:rPr lang="en-US" sz="2600">
                <a:solidFill>
                  <a:srgbClr val="595959"/>
                </a:solidFill>
                <a:latin typeface="Arial"/>
                <a:cs typeface="Arial"/>
              </a:rPr>
              <a:t> or  </a:t>
            </a:r>
            <a:r>
              <a:rPr lang="en-US" sz="2600" i="1">
                <a:solidFill>
                  <a:srgbClr val="595959"/>
                </a:solidFill>
                <a:latin typeface="Arial"/>
                <a:cs typeface="Arial"/>
              </a:rPr>
              <a:t>Adj.</a:t>
            </a:r>
            <a:endParaRPr lang="en-US" sz="2600">
              <a:solidFill>
                <a:srgbClr val="000000"/>
              </a:solidFill>
              <a:latin typeface="Calibri" panose="020F0502020204030204"/>
              <a:cs typeface="Calibri" panose="020F0502020204030204"/>
            </a:endParaRPr>
          </a:p>
          <a:p>
            <a:pPr>
              <a:lnSpc>
                <a:spcPct val="200000"/>
              </a:lnSpc>
            </a:pPr>
            <a:r>
              <a:rPr lang="en-US" sz="2600">
                <a:solidFill>
                  <a:srgbClr val="595959"/>
                </a:solidFill>
                <a:latin typeface="Arial"/>
                <a:cs typeface="Arial"/>
              </a:rPr>
              <a:t>Step 2:   Frequency top 4 highest for each topic</a:t>
            </a:r>
            <a:endParaRPr lang="en-US" sz="2600">
              <a:solidFill>
                <a:srgbClr val="000000"/>
              </a:solidFill>
              <a:latin typeface="Calibri" panose="020F0502020204030204"/>
              <a:cs typeface="Calibri"/>
            </a:endParaRPr>
          </a:p>
          <a:p>
            <a:pPr>
              <a:lnSpc>
                <a:spcPct val="200000"/>
              </a:lnSpc>
            </a:pPr>
            <a:r>
              <a:rPr lang="en-US" sz="2600">
                <a:solidFill>
                  <a:srgbClr val="595959"/>
                </a:solidFill>
                <a:latin typeface="Arial"/>
                <a:cs typeface="Arial"/>
              </a:rPr>
              <a:t>Step 3:  Only formal words</a:t>
            </a:r>
            <a:endParaRPr lang="en-US" sz="2600">
              <a:solidFill>
                <a:srgbClr val="000000"/>
              </a:solidFill>
              <a:latin typeface="Calibri" panose="020F0502020204030204"/>
              <a:cs typeface="Calibri"/>
            </a:endParaRPr>
          </a:p>
          <a:p>
            <a:pPr>
              <a:lnSpc>
                <a:spcPct val="200000"/>
              </a:lnSpc>
            </a:pPr>
            <a:r>
              <a:rPr lang="en-US" sz="2600">
                <a:solidFill>
                  <a:srgbClr val="595959"/>
                </a:solidFill>
                <a:latin typeface="Arial"/>
                <a:cs typeface="Arial"/>
              </a:rPr>
              <a:t>Step 4:  Human filtering</a:t>
            </a:r>
            <a:endParaRPr lang="en-US" sz="2600">
              <a:cs typeface="Calibri"/>
            </a:endParaRPr>
          </a:p>
        </p:txBody>
      </p:sp>
      <p:sp>
        <p:nvSpPr>
          <p:cNvPr id="7" name="TextBox 6">
            <a:extLst>
              <a:ext uri="{FF2B5EF4-FFF2-40B4-BE49-F238E27FC236}">
                <a16:creationId xmlns:a16="http://schemas.microsoft.com/office/drawing/2014/main" id="{966C9B28-EA34-9048-95A9-1C47ADE79474}"/>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Topic Filtering</a:t>
            </a:r>
          </a:p>
        </p:txBody>
      </p:sp>
      <p:sp>
        <p:nvSpPr>
          <p:cNvPr id="8" name="Rectangle 7">
            <a:extLst>
              <a:ext uri="{FF2B5EF4-FFF2-40B4-BE49-F238E27FC236}">
                <a16:creationId xmlns:a16="http://schemas.microsoft.com/office/drawing/2014/main" id="{CC0CFC66-B1DC-E14C-AA67-CD473BDD1505}"/>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62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9F13B1-71C7-144A-9B0B-B8FF20331999}"/>
              </a:ext>
            </a:extLst>
          </p:cNvPr>
          <p:cNvSpPr/>
          <p:nvPr/>
        </p:nvSpPr>
        <p:spPr>
          <a:xfrm>
            <a:off x="159657" y="2136338"/>
            <a:ext cx="11480800" cy="2308324"/>
          </a:xfrm>
          <a:prstGeom prst="rect">
            <a:avLst/>
          </a:prstGeom>
        </p:spPr>
        <p:txBody>
          <a:bodyPr wrap="square">
            <a:spAutoFit/>
          </a:bodyPr>
          <a:lstStyle/>
          <a:p>
            <a:pPr algn="ctr"/>
            <a:r>
              <a:rPr lang="en-AU" sz="4800" dirty="0">
                <a:latin typeface="Franklin Gothic Demi Cond" panose="020B0706030402020204" pitchFamily="34" charset="0"/>
                <a:cs typeface="Arial" panose="020B0604020202020204" pitchFamily="34" charset="0"/>
              </a:rPr>
              <a:t>Primary Recommendation: Scoring </a:t>
            </a:r>
          </a:p>
          <a:p>
            <a:pPr algn="ctr"/>
            <a:r>
              <a:rPr lang="en-AU" sz="4800" dirty="0">
                <a:latin typeface="Franklin Gothic Demi Cond" panose="020B0706030402020204" pitchFamily="34" charset="0"/>
                <a:cs typeface="Arial" panose="020B0604020202020204" pitchFamily="34" charset="0"/>
              </a:rPr>
              <a:t>Secondary Recommendation: Cluster analysis</a:t>
            </a:r>
          </a:p>
          <a:p>
            <a:pPr algn="ctr"/>
            <a:r>
              <a:rPr lang="en-AU" sz="4800" dirty="0">
                <a:latin typeface="Franklin Gothic Demi Cond" panose="020B0706030402020204" pitchFamily="34" charset="0"/>
                <a:cs typeface="Arial" panose="020B0604020202020204" pitchFamily="34" charset="0"/>
              </a:rPr>
              <a:t>Extra Information: Twitter analysis</a:t>
            </a:r>
            <a:endParaRPr lang="en-AU" sz="3200" dirty="0">
              <a:latin typeface="Franklin Gothic Demi Cond" panose="020B07060304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8F6DB71-8B57-7C47-93B6-246F06596A9E}"/>
              </a:ext>
            </a:extLst>
          </p:cNvPr>
          <p:cNvSpPr/>
          <p:nvPr/>
        </p:nvSpPr>
        <p:spPr>
          <a:xfrm>
            <a:off x="544010" y="179270"/>
            <a:ext cx="2621230"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Solution</a:t>
            </a:r>
            <a:endParaRPr lang="en-US" sz="6000" dirty="0">
              <a:solidFill>
                <a:schemeClr val="tx2">
                  <a:lumMod val="50000"/>
                </a:schemeClr>
              </a:solidFill>
              <a:latin typeface="Franklin Gothic Demi Cond" panose="020B0706030402020204" pitchFamily="34" charset="0"/>
            </a:endParaRPr>
          </a:p>
        </p:txBody>
      </p:sp>
      <p:sp>
        <p:nvSpPr>
          <p:cNvPr id="8" name="Rectangle 7">
            <a:extLst>
              <a:ext uri="{FF2B5EF4-FFF2-40B4-BE49-F238E27FC236}">
                <a16:creationId xmlns:a16="http://schemas.microsoft.com/office/drawing/2014/main" id="{500512B6-1D6B-8C45-9D0C-BAE7EB61FC30}"/>
              </a:ext>
            </a:extLst>
          </p:cNvPr>
          <p:cNvSpPr/>
          <p:nvPr/>
        </p:nvSpPr>
        <p:spPr>
          <a:xfrm>
            <a:off x="1109923" y="5023821"/>
            <a:ext cx="9972153" cy="1613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0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close up of a map&#10;&#10;Description generated with high confidence">
            <a:extLst>
              <a:ext uri="{FF2B5EF4-FFF2-40B4-BE49-F238E27FC236}">
                <a16:creationId xmlns:a16="http://schemas.microsoft.com/office/drawing/2014/main" id="{D6FDED2A-5B67-43BC-97B6-661FFA6260BA}"/>
              </a:ext>
            </a:extLst>
          </p:cNvPr>
          <p:cNvPicPr>
            <a:picLocks noChangeAspect="1"/>
          </p:cNvPicPr>
          <p:nvPr/>
        </p:nvPicPr>
        <p:blipFill>
          <a:blip r:embed="rId2"/>
          <a:stretch>
            <a:fillRect/>
          </a:stretch>
        </p:blipFill>
        <p:spPr>
          <a:xfrm>
            <a:off x="142754" y="1531413"/>
            <a:ext cx="6374756" cy="3997729"/>
          </a:xfrm>
          <a:prstGeom prst="rect">
            <a:avLst/>
          </a:prstGeom>
        </p:spPr>
      </p:pic>
      <p:sp>
        <p:nvSpPr>
          <p:cNvPr id="14" name="TextBox 13">
            <a:extLst>
              <a:ext uri="{FF2B5EF4-FFF2-40B4-BE49-F238E27FC236}">
                <a16:creationId xmlns:a16="http://schemas.microsoft.com/office/drawing/2014/main" id="{2BB1AC39-40E6-4552-BBD0-9C98CFB2D664}"/>
              </a:ext>
            </a:extLst>
          </p:cNvPr>
          <p:cNvSpPr txBox="1"/>
          <p:nvPr/>
        </p:nvSpPr>
        <p:spPr>
          <a:xfrm>
            <a:off x="2621666" y="596867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Parkville</a:t>
            </a:r>
          </a:p>
        </p:txBody>
      </p:sp>
      <p:sp>
        <p:nvSpPr>
          <p:cNvPr id="16" name="TextBox 15">
            <a:extLst>
              <a:ext uri="{FF2B5EF4-FFF2-40B4-BE49-F238E27FC236}">
                <a16:creationId xmlns:a16="http://schemas.microsoft.com/office/drawing/2014/main" id="{2A7E3DF6-B7C7-49B3-83A2-CC2F558366A9}"/>
              </a:ext>
            </a:extLst>
          </p:cNvPr>
          <p:cNvSpPr txBox="1"/>
          <p:nvPr/>
        </p:nvSpPr>
        <p:spPr>
          <a:xfrm>
            <a:off x="8302906" y="596867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 Bank</a:t>
            </a:r>
          </a:p>
        </p:txBody>
      </p:sp>
      <p:pic>
        <p:nvPicPr>
          <p:cNvPr id="17" name="Picture 17" descr="A close up of text on a white background&#10;&#10;Description generated with high confidence">
            <a:extLst>
              <a:ext uri="{FF2B5EF4-FFF2-40B4-BE49-F238E27FC236}">
                <a16:creationId xmlns:a16="http://schemas.microsoft.com/office/drawing/2014/main" id="{9A40A299-5C1E-4C0D-A4B0-7B9158778966}"/>
              </a:ext>
            </a:extLst>
          </p:cNvPr>
          <p:cNvPicPr>
            <a:picLocks noChangeAspect="1"/>
          </p:cNvPicPr>
          <p:nvPr/>
        </p:nvPicPr>
        <p:blipFill>
          <a:blip r:embed="rId3"/>
          <a:stretch>
            <a:fillRect/>
          </a:stretch>
        </p:blipFill>
        <p:spPr>
          <a:xfrm>
            <a:off x="5823338" y="1531257"/>
            <a:ext cx="6257730" cy="4065036"/>
          </a:xfrm>
          <a:prstGeom prst="rect">
            <a:avLst/>
          </a:prstGeom>
        </p:spPr>
      </p:pic>
      <p:sp>
        <p:nvSpPr>
          <p:cNvPr id="9" name="TextBox 8">
            <a:extLst>
              <a:ext uri="{FF2B5EF4-FFF2-40B4-BE49-F238E27FC236}">
                <a16:creationId xmlns:a16="http://schemas.microsoft.com/office/drawing/2014/main" id="{AF9F99DC-80CD-B24A-A033-D4BC1622DA82}"/>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Topic Modelling Results</a:t>
            </a:r>
          </a:p>
        </p:txBody>
      </p:sp>
      <p:sp>
        <p:nvSpPr>
          <p:cNvPr id="10" name="Rectangle 9">
            <a:extLst>
              <a:ext uri="{FF2B5EF4-FFF2-40B4-BE49-F238E27FC236}">
                <a16:creationId xmlns:a16="http://schemas.microsoft.com/office/drawing/2014/main" id="{F3235626-14EC-C246-B0EB-D0C66D589677}"/>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060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396056" y="4918445"/>
            <a:ext cx="1332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8760412"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Twitter Analysis – Sentiment Analysis</a:t>
            </a:r>
          </a:p>
        </p:txBody>
      </p:sp>
      <p:sp>
        <p:nvSpPr>
          <p:cNvPr id="8" name="Rectangle 7">
            <a:extLst>
              <a:ext uri="{FF2B5EF4-FFF2-40B4-BE49-F238E27FC236}">
                <a16:creationId xmlns:a16="http://schemas.microsoft.com/office/drawing/2014/main" id="{BF6C72CE-0259-0040-AB12-CD92ADE3202B}"/>
              </a:ext>
            </a:extLst>
          </p:cNvPr>
          <p:cNvSpPr/>
          <p:nvPr/>
        </p:nvSpPr>
        <p:spPr>
          <a:xfrm>
            <a:off x="1190152" y="5071670"/>
            <a:ext cx="589699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Find sentiment polarity for each area</a:t>
            </a:r>
            <a:endParaRPr kumimoji="0" lang="en-ID"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3058004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76EBF6C8-ADB9-6A4C-B1C1-6BF1145215B3}"/>
              </a:ext>
            </a:extLst>
          </p:cNvPr>
          <p:cNvCxnSpPr>
            <a:cxnSpLocks/>
          </p:cNvCxnSpPr>
          <p:nvPr/>
        </p:nvCxnSpPr>
        <p:spPr>
          <a:xfrm>
            <a:off x="707952" y="2857638"/>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460016-BCB8-3C45-82A2-2087FCEE9905}"/>
              </a:ext>
            </a:extLst>
          </p:cNvPr>
          <p:cNvSpPr txBox="1"/>
          <p:nvPr/>
        </p:nvSpPr>
        <p:spPr>
          <a:xfrm>
            <a:off x="636625" y="2154746"/>
            <a:ext cx="1795309" cy="584775"/>
          </a:xfrm>
          <a:prstGeom prst="rect">
            <a:avLst/>
          </a:prstGeom>
          <a:noFill/>
        </p:spPr>
        <p:txBody>
          <a:bodyPr wrap="square" rtlCol="0">
            <a:spAutoFit/>
          </a:bodyPr>
          <a:lstStyle/>
          <a:p>
            <a:pPr algn="ctr"/>
            <a:r>
              <a:rPr lang="en-US" sz="1600" b="1" dirty="0">
                <a:ea typeface="Apple SD Gothic Neo" panose="02000300000000000000" pitchFamily="2" charset="-127"/>
              </a:rPr>
              <a:t>Find pre-labelled dataset</a:t>
            </a:r>
          </a:p>
        </p:txBody>
      </p:sp>
      <p:sp>
        <p:nvSpPr>
          <p:cNvPr id="12" name="TextBox 11">
            <a:extLst>
              <a:ext uri="{FF2B5EF4-FFF2-40B4-BE49-F238E27FC236}">
                <a16:creationId xmlns:a16="http://schemas.microsoft.com/office/drawing/2014/main" id="{9804C900-58B4-974C-B1D5-086E7F333804}"/>
              </a:ext>
            </a:extLst>
          </p:cNvPr>
          <p:cNvSpPr txBox="1"/>
          <p:nvPr/>
        </p:nvSpPr>
        <p:spPr>
          <a:xfrm>
            <a:off x="526954" y="2930318"/>
            <a:ext cx="2016627" cy="523220"/>
          </a:xfrm>
          <a:prstGeom prst="rect">
            <a:avLst/>
          </a:prstGeom>
          <a:noFill/>
        </p:spPr>
        <p:txBody>
          <a:bodyPr wrap="square" rtlCol="0">
            <a:spAutoFit/>
          </a:bodyPr>
          <a:lstStyle/>
          <a:p>
            <a:pPr algn="ctr"/>
            <a:r>
              <a:rPr lang="en-US" sz="1400" dirty="0">
                <a:ea typeface="Apple SD Gothic Neo" panose="02000300000000000000" pitchFamily="2" charset="-127"/>
              </a:rPr>
              <a:t>Sentiment140</a:t>
            </a:r>
          </a:p>
          <a:p>
            <a:pPr algn="ctr"/>
            <a:r>
              <a:rPr lang="en-US" sz="1400" dirty="0">
                <a:ea typeface="Apple SD Gothic Neo" panose="02000300000000000000" pitchFamily="2" charset="-127"/>
              </a:rPr>
              <a:t>From Stanford University</a:t>
            </a:r>
          </a:p>
        </p:txBody>
      </p:sp>
      <p:sp>
        <p:nvSpPr>
          <p:cNvPr id="13" name="TextBox 12">
            <a:extLst>
              <a:ext uri="{FF2B5EF4-FFF2-40B4-BE49-F238E27FC236}">
                <a16:creationId xmlns:a16="http://schemas.microsoft.com/office/drawing/2014/main" id="{A214BC90-59FC-664A-AFCC-1FB8CF620471}"/>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Workflow</a:t>
            </a:r>
          </a:p>
        </p:txBody>
      </p:sp>
      <p:sp>
        <p:nvSpPr>
          <p:cNvPr id="14" name="Rectangle 13">
            <a:extLst>
              <a:ext uri="{FF2B5EF4-FFF2-40B4-BE49-F238E27FC236}">
                <a16:creationId xmlns:a16="http://schemas.microsoft.com/office/drawing/2014/main" id="{84717257-8612-0A43-B46B-CC3D7542D9A5}"/>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DBF8186-58FA-9B47-97EC-8AC4EFE640AB}"/>
              </a:ext>
            </a:extLst>
          </p:cNvPr>
          <p:cNvCxnSpPr>
            <a:cxnSpLocks/>
          </p:cNvCxnSpPr>
          <p:nvPr/>
        </p:nvCxnSpPr>
        <p:spPr>
          <a:xfrm>
            <a:off x="2835036" y="2858656"/>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53693A-F3DA-DC4E-83D4-72BB2C1E5059}"/>
              </a:ext>
            </a:extLst>
          </p:cNvPr>
          <p:cNvSpPr txBox="1"/>
          <p:nvPr/>
        </p:nvSpPr>
        <p:spPr>
          <a:xfrm>
            <a:off x="2771246" y="2206082"/>
            <a:ext cx="1795309" cy="584775"/>
          </a:xfrm>
          <a:prstGeom prst="rect">
            <a:avLst/>
          </a:prstGeom>
          <a:noFill/>
        </p:spPr>
        <p:txBody>
          <a:bodyPr wrap="square" rtlCol="0">
            <a:spAutoFit/>
          </a:bodyPr>
          <a:lstStyle/>
          <a:p>
            <a:pPr algn="ctr"/>
            <a:r>
              <a:rPr lang="en-US" sz="1600" b="1" dirty="0">
                <a:ea typeface="Apple SD Gothic Neo" panose="02000300000000000000" pitchFamily="2" charset="-127"/>
              </a:rPr>
              <a:t>Train model on pre-labelled data</a:t>
            </a:r>
          </a:p>
        </p:txBody>
      </p:sp>
      <p:sp>
        <p:nvSpPr>
          <p:cNvPr id="17" name="TextBox 16">
            <a:extLst>
              <a:ext uri="{FF2B5EF4-FFF2-40B4-BE49-F238E27FC236}">
                <a16:creationId xmlns:a16="http://schemas.microsoft.com/office/drawing/2014/main" id="{B15B3996-5E4C-1A49-B163-2CEFF0F076EB}"/>
              </a:ext>
            </a:extLst>
          </p:cNvPr>
          <p:cNvSpPr txBox="1"/>
          <p:nvPr/>
        </p:nvSpPr>
        <p:spPr>
          <a:xfrm>
            <a:off x="2543581" y="2931336"/>
            <a:ext cx="2250638" cy="1384995"/>
          </a:xfrm>
          <a:prstGeom prst="rect">
            <a:avLst/>
          </a:prstGeom>
          <a:noFill/>
        </p:spPr>
        <p:txBody>
          <a:bodyPr wrap="square" rtlCol="0">
            <a:spAutoFit/>
          </a:bodyPr>
          <a:lstStyle/>
          <a:p>
            <a:pPr algn="ctr"/>
            <a:r>
              <a:rPr lang="en-US" sz="1400" dirty="0">
                <a:ea typeface="Apple SD Gothic Neo" panose="02000300000000000000" pitchFamily="2" charset="-127"/>
              </a:rPr>
              <a:t>Lexicon based approach</a:t>
            </a:r>
          </a:p>
          <a:p>
            <a:pPr algn="ctr"/>
            <a:r>
              <a:rPr lang="en-US" sz="1400" dirty="0">
                <a:ea typeface="Apple SD Gothic Neo" panose="02000300000000000000" pitchFamily="2" charset="-127"/>
              </a:rPr>
              <a:t>Compared to Supervised learning </a:t>
            </a:r>
          </a:p>
          <a:p>
            <a:pPr algn="ctr"/>
            <a:r>
              <a:rPr lang="en-US" sz="1400" dirty="0">
                <a:ea typeface="Apple SD Gothic Neo" panose="02000300000000000000" pitchFamily="2" charset="-127"/>
              </a:rPr>
              <a:t>K-NN, Decision Tree, Multinomial NB, </a:t>
            </a:r>
          </a:p>
          <a:p>
            <a:pPr algn="ctr"/>
            <a:r>
              <a:rPr lang="en-US" sz="1400" dirty="0">
                <a:ea typeface="Apple SD Gothic Neo" panose="02000300000000000000" pitchFamily="2" charset="-127"/>
              </a:rPr>
              <a:t>Logistic Regression</a:t>
            </a:r>
          </a:p>
        </p:txBody>
      </p:sp>
      <p:cxnSp>
        <p:nvCxnSpPr>
          <p:cNvPr id="18" name="Straight Arrow Connector 17">
            <a:extLst>
              <a:ext uri="{FF2B5EF4-FFF2-40B4-BE49-F238E27FC236}">
                <a16:creationId xmlns:a16="http://schemas.microsoft.com/office/drawing/2014/main" id="{3D679196-D99D-9B4A-BEB2-38E6EE9401A0}"/>
              </a:ext>
            </a:extLst>
          </p:cNvPr>
          <p:cNvCxnSpPr>
            <a:cxnSpLocks/>
          </p:cNvCxnSpPr>
          <p:nvPr/>
        </p:nvCxnSpPr>
        <p:spPr>
          <a:xfrm>
            <a:off x="4995277" y="2870795"/>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8E05D4-8995-B34F-A027-7DB1CBC580C4}"/>
              </a:ext>
            </a:extLst>
          </p:cNvPr>
          <p:cNvSpPr txBox="1"/>
          <p:nvPr/>
        </p:nvSpPr>
        <p:spPr>
          <a:xfrm>
            <a:off x="5021884" y="2218221"/>
            <a:ext cx="1795309" cy="584775"/>
          </a:xfrm>
          <a:prstGeom prst="rect">
            <a:avLst/>
          </a:prstGeom>
          <a:noFill/>
        </p:spPr>
        <p:txBody>
          <a:bodyPr wrap="square" rtlCol="0">
            <a:spAutoFit/>
          </a:bodyPr>
          <a:lstStyle/>
          <a:p>
            <a:pPr algn="ctr"/>
            <a:r>
              <a:rPr lang="en-US" sz="1600" b="1" dirty="0">
                <a:ea typeface="Apple SD Gothic Neo" panose="02000300000000000000" pitchFamily="2" charset="-127"/>
              </a:rPr>
              <a:t>Try different</a:t>
            </a:r>
          </a:p>
          <a:p>
            <a:pPr algn="ctr"/>
            <a:r>
              <a:rPr lang="en-US" sz="1600" b="1" dirty="0">
                <a:ea typeface="Apple SD Gothic Neo" panose="02000300000000000000" pitchFamily="2" charset="-127"/>
              </a:rPr>
              <a:t>features</a:t>
            </a:r>
          </a:p>
        </p:txBody>
      </p:sp>
      <p:sp>
        <p:nvSpPr>
          <p:cNvPr id="20" name="TextBox 19">
            <a:extLst>
              <a:ext uri="{FF2B5EF4-FFF2-40B4-BE49-F238E27FC236}">
                <a16:creationId xmlns:a16="http://schemas.microsoft.com/office/drawing/2014/main" id="{3AFB93E1-1CA5-B84A-8BB5-1AB8C9F72297}"/>
              </a:ext>
            </a:extLst>
          </p:cNvPr>
          <p:cNvSpPr txBox="1"/>
          <p:nvPr/>
        </p:nvSpPr>
        <p:spPr>
          <a:xfrm>
            <a:off x="4794219" y="2943475"/>
            <a:ext cx="2250638" cy="1169551"/>
          </a:xfrm>
          <a:prstGeom prst="rect">
            <a:avLst/>
          </a:prstGeom>
          <a:noFill/>
        </p:spPr>
        <p:txBody>
          <a:bodyPr wrap="square" rtlCol="0">
            <a:spAutoFit/>
          </a:bodyPr>
          <a:lstStyle/>
          <a:p>
            <a:pPr algn="ctr"/>
            <a:r>
              <a:rPr lang="en-US" sz="1400" dirty="0">
                <a:ea typeface="Apple SD Gothic Neo" panose="02000300000000000000" pitchFamily="2" charset="-127"/>
              </a:rPr>
              <a:t>Adjust emoticons, </a:t>
            </a:r>
          </a:p>
          <a:p>
            <a:pPr algn="ctr"/>
            <a:r>
              <a:rPr lang="en-US" sz="1400" dirty="0" err="1">
                <a:ea typeface="Apple SD Gothic Neo" panose="02000300000000000000" pitchFamily="2" charset="-127"/>
              </a:rPr>
              <a:t>stopwords</a:t>
            </a:r>
            <a:r>
              <a:rPr lang="en-US" sz="1400" dirty="0">
                <a:ea typeface="Apple SD Gothic Neo" panose="02000300000000000000" pitchFamily="2" charset="-127"/>
              </a:rPr>
              <a:t>, </a:t>
            </a:r>
          </a:p>
          <a:p>
            <a:pPr algn="ctr"/>
            <a:r>
              <a:rPr lang="en-US" sz="1400" dirty="0">
                <a:ea typeface="Apple SD Gothic Neo" panose="02000300000000000000" pitchFamily="2" charset="-127"/>
              </a:rPr>
              <a:t>capital letter,</a:t>
            </a:r>
          </a:p>
          <a:p>
            <a:pPr algn="ctr"/>
            <a:r>
              <a:rPr lang="en-US" sz="1400" dirty="0">
                <a:ea typeface="Apple SD Gothic Neo" panose="02000300000000000000" pitchFamily="2" charset="-127"/>
              </a:rPr>
              <a:t>punctuation,</a:t>
            </a:r>
          </a:p>
          <a:p>
            <a:pPr algn="ctr"/>
            <a:r>
              <a:rPr lang="en-US" sz="1400" dirty="0">
                <a:ea typeface="Apple SD Gothic Neo" panose="02000300000000000000" pitchFamily="2" charset="-127"/>
              </a:rPr>
              <a:t>special words</a:t>
            </a:r>
          </a:p>
        </p:txBody>
      </p:sp>
      <p:sp>
        <p:nvSpPr>
          <p:cNvPr id="22" name="TextBox 21">
            <a:extLst>
              <a:ext uri="{FF2B5EF4-FFF2-40B4-BE49-F238E27FC236}">
                <a16:creationId xmlns:a16="http://schemas.microsoft.com/office/drawing/2014/main" id="{919D28A5-F1A5-7D48-B8EB-D5381621514B}"/>
              </a:ext>
            </a:extLst>
          </p:cNvPr>
          <p:cNvSpPr txBox="1"/>
          <p:nvPr/>
        </p:nvSpPr>
        <p:spPr>
          <a:xfrm>
            <a:off x="7070398" y="2231370"/>
            <a:ext cx="2199582" cy="584775"/>
          </a:xfrm>
          <a:prstGeom prst="rect">
            <a:avLst/>
          </a:prstGeom>
          <a:noFill/>
        </p:spPr>
        <p:txBody>
          <a:bodyPr wrap="square" rtlCol="0">
            <a:spAutoFit/>
          </a:bodyPr>
          <a:lstStyle/>
          <a:p>
            <a:pPr algn="ctr"/>
            <a:r>
              <a:rPr lang="en-US" sz="1600" b="1" dirty="0">
                <a:ea typeface="Apple SD Gothic Neo" panose="02000300000000000000" pitchFamily="2" charset="-127"/>
              </a:rPr>
              <a:t>Annotate data</a:t>
            </a:r>
          </a:p>
          <a:p>
            <a:pPr algn="ctr"/>
            <a:r>
              <a:rPr lang="en-US" sz="1600" b="1" dirty="0">
                <a:ea typeface="Apple SD Gothic Neo" panose="02000300000000000000" pitchFamily="2" charset="-127"/>
              </a:rPr>
              <a:t>As ‘gold set’ </a:t>
            </a:r>
          </a:p>
        </p:txBody>
      </p:sp>
      <p:sp>
        <p:nvSpPr>
          <p:cNvPr id="23" name="TextBox 22">
            <a:extLst>
              <a:ext uri="{FF2B5EF4-FFF2-40B4-BE49-F238E27FC236}">
                <a16:creationId xmlns:a16="http://schemas.microsoft.com/office/drawing/2014/main" id="{2E2776A7-B65D-F145-82A0-784119B87989}"/>
              </a:ext>
            </a:extLst>
          </p:cNvPr>
          <p:cNvSpPr txBox="1"/>
          <p:nvPr/>
        </p:nvSpPr>
        <p:spPr>
          <a:xfrm>
            <a:off x="7123612" y="2988933"/>
            <a:ext cx="2098239" cy="738664"/>
          </a:xfrm>
          <a:prstGeom prst="rect">
            <a:avLst/>
          </a:prstGeom>
          <a:noFill/>
        </p:spPr>
        <p:txBody>
          <a:bodyPr wrap="square" rtlCol="0">
            <a:spAutoFit/>
          </a:bodyPr>
          <a:lstStyle/>
          <a:p>
            <a:pPr algn="ctr"/>
            <a:r>
              <a:rPr lang="en-AU" sz="1400" dirty="0">
                <a:ea typeface="Apple SD Gothic Neo" panose="02000300000000000000" pitchFamily="2" charset="-127"/>
              </a:rPr>
              <a:t>Annotate 228 tweets</a:t>
            </a:r>
          </a:p>
          <a:p>
            <a:pPr algn="ctr"/>
            <a:r>
              <a:rPr lang="en-AU" sz="1400" dirty="0">
                <a:ea typeface="Apple SD Gothic Neo" panose="02000300000000000000" pitchFamily="2" charset="-127"/>
              </a:rPr>
              <a:t>from the harvested Twitter data</a:t>
            </a:r>
            <a:endParaRPr lang="en-US" sz="1100" dirty="0">
              <a:ea typeface="Apple SD Gothic Neo" panose="02000300000000000000" pitchFamily="2" charset="-127"/>
            </a:endParaRPr>
          </a:p>
        </p:txBody>
      </p:sp>
      <p:sp>
        <p:nvSpPr>
          <p:cNvPr id="35" name="TextBox 34">
            <a:extLst>
              <a:ext uri="{FF2B5EF4-FFF2-40B4-BE49-F238E27FC236}">
                <a16:creationId xmlns:a16="http://schemas.microsoft.com/office/drawing/2014/main" id="{F8DEEAE0-323E-D44C-9932-41AD24961916}"/>
              </a:ext>
            </a:extLst>
          </p:cNvPr>
          <p:cNvSpPr txBox="1"/>
          <p:nvPr/>
        </p:nvSpPr>
        <p:spPr>
          <a:xfrm>
            <a:off x="9417897" y="2029785"/>
            <a:ext cx="2146896" cy="830997"/>
          </a:xfrm>
          <a:prstGeom prst="rect">
            <a:avLst/>
          </a:prstGeom>
          <a:noFill/>
        </p:spPr>
        <p:txBody>
          <a:bodyPr wrap="square" rtlCol="0">
            <a:spAutoFit/>
          </a:bodyPr>
          <a:lstStyle/>
          <a:p>
            <a:pPr algn="ctr"/>
            <a:r>
              <a:rPr lang="en-US" sz="1600" b="1" dirty="0">
                <a:ea typeface="Apple SD Gothic Neo" panose="02000300000000000000" pitchFamily="2" charset="-127"/>
              </a:rPr>
              <a:t>Implement model</a:t>
            </a:r>
          </a:p>
          <a:p>
            <a:pPr algn="ctr"/>
            <a:r>
              <a:rPr lang="en-US" sz="1600" b="1" dirty="0">
                <a:ea typeface="Apple SD Gothic Neo" panose="02000300000000000000" pitchFamily="2" charset="-127"/>
              </a:rPr>
              <a:t>On harvested Tweet</a:t>
            </a:r>
          </a:p>
          <a:p>
            <a:pPr algn="ctr"/>
            <a:r>
              <a:rPr lang="en-US" sz="1600" b="1" dirty="0">
                <a:ea typeface="Apple SD Gothic Neo" panose="02000300000000000000" pitchFamily="2" charset="-127"/>
              </a:rPr>
              <a:t>and Evaluation</a:t>
            </a:r>
          </a:p>
        </p:txBody>
      </p:sp>
      <p:sp>
        <p:nvSpPr>
          <p:cNvPr id="36" name="TextBox 35">
            <a:extLst>
              <a:ext uri="{FF2B5EF4-FFF2-40B4-BE49-F238E27FC236}">
                <a16:creationId xmlns:a16="http://schemas.microsoft.com/office/drawing/2014/main" id="{9EE1AFF7-56FB-364E-AB2A-ED3B0674DFB3}"/>
              </a:ext>
            </a:extLst>
          </p:cNvPr>
          <p:cNvSpPr txBox="1"/>
          <p:nvPr/>
        </p:nvSpPr>
        <p:spPr>
          <a:xfrm>
            <a:off x="9395319" y="2988933"/>
            <a:ext cx="2250638" cy="1600438"/>
          </a:xfrm>
          <a:prstGeom prst="rect">
            <a:avLst/>
          </a:prstGeom>
          <a:noFill/>
        </p:spPr>
        <p:txBody>
          <a:bodyPr wrap="square" rtlCol="0">
            <a:spAutoFit/>
          </a:bodyPr>
          <a:lstStyle/>
          <a:p>
            <a:pPr algn="ctr"/>
            <a:r>
              <a:rPr lang="en-US" sz="1400" dirty="0">
                <a:ea typeface="Apple SD Gothic Neo" panose="02000300000000000000" pitchFamily="2" charset="-127"/>
              </a:rPr>
              <a:t>Found logistic </a:t>
            </a:r>
          </a:p>
          <a:p>
            <a:pPr marL="0" lvl="2" algn="ctr"/>
            <a:r>
              <a:rPr lang="en-US" sz="1400" dirty="0">
                <a:ea typeface="Apple SD Gothic Neo" panose="02000300000000000000" pitchFamily="2" charset="-127"/>
              </a:rPr>
              <a:t>Regression with features</a:t>
            </a:r>
          </a:p>
          <a:p>
            <a:pPr marL="0" lvl="2" algn="ctr"/>
            <a:r>
              <a:rPr lang="en-US" sz="1400" dirty="0">
                <a:ea typeface="Apple SD Gothic Neo" panose="02000300000000000000" pitchFamily="2" charset="-127"/>
              </a:rPr>
              <a:t>Emoticons, Emoji and Punctuations,</a:t>
            </a:r>
          </a:p>
          <a:p>
            <a:pPr marL="0" lvl="2" algn="ctr"/>
            <a:r>
              <a:rPr lang="en-US" sz="1400" dirty="0">
                <a:ea typeface="Apple SD Gothic Neo" panose="02000300000000000000" pitchFamily="2" charset="-127"/>
              </a:rPr>
              <a:t> No </a:t>
            </a:r>
            <a:r>
              <a:rPr lang="en-US" sz="1400" dirty="0" err="1">
                <a:ea typeface="Apple SD Gothic Neo" panose="02000300000000000000" pitchFamily="2" charset="-127"/>
              </a:rPr>
              <a:t>Stopwords</a:t>
            </a:r>
            <a:r>
              <a:rPr lang="en-US" sz="1400" dirty="0">
                <a:ea typeface="Apple SD Gothic Neo" panose="02000300000000000000" pitchFamily="2" charset="-127"/>
              </a:rPr>
              <a:t> or Capital letters</a:t>
            </a:r>
          </a:p>
          <a:p>
            <a:pPr marL="0" lvl="2" algn="ctr"/>
            <a:r>
              <a:rPr lang="en-US" sz="1400" dirty="0">
                <a:ea typeface="Apple SD Gothic Neo" panose="02000300000000000000" pitchFamily="2" charset="-127"/>
              </a:rPr>
              <a:t>  </a:t>
            </a:r>
          </a:p>
        </p:txBody>
      </p:sp>
      <p:cxnSp>
        <p:nvCxnSpPr>
          <p:cNvPr id="31" name="Straight Arrow Connector 30">
            <a:extLst>
              <a:ext uri="{FF2B5EF4-FFF2-40B4-BE49-F238E27FC236}">
                <a16:creationId xmlns:a16="http://schemas.microsoft.com/office/drawing/2014/main" id="{65EEBF6E-77FC-B04B-A722-8EE0323162A6}"/>
              </a:ext>
            </a:extLst>
          </p:cNvPr>
          <p:cNvCxnSpPr>
            <a:cxnSpLocks/>
          </p:cNvCxnSpPr>
          <p:nvPr/>
        </p:nvCxnSpPr>
        <p:spPr>
          <a:xfrm>
            <a:off x="7333565" y="2870795"/>
            <a:ext cx="1795309" cy="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9F2201-5556-8046-9350-5F79DF81713D}"/>
              </a:ext>
            </a:extLst>
          </p:cNvPr>
          <p:cNvCxnSpPr>
            <a:cxnSpLocks/>
          </p:cNvCxnSpPr>
          <p:nvPr/>
        </p:nvCxnSpPr>
        <p:spPr>
          <a:xfrm>
            <a:off x="9622983" y="2870795"/>
            <a:ext cx="1795309" cy="0"/>
          </a:xfrm>
          <a:prstGeom prst="straightConnector1">
            <a:avLst/>
          </a:prstGeom>
          <a:ln w="5715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445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0C5AC5-B016-42DC-AD17-919464E8A035}"/>
              </a:ext>
            </a:extLst>
          </p:cNvPr>
          <p:cNvSpPr txBox="1"/>
          <p:nvPr/>
        </p:nvSpPr>
        <p:spPr>
          <a:xfrm>
            <a:off x="2222205" y="1844173"/>
            <a:ext cx="6582135"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400" dirty="0">
                <a:ea typeface="+mn-lt"/>
                <a:cs typeface="+mn-lt"/>
              </a:rPr>
              <a:t>Part 1:   Dataset</a:t>
            </a:r>
            <a:endParaRPr lang="en-US" sz="2400" dirty="0">
              <a:cs typeface="Calibri"/>
            </a:endParaRPr>
          </a:p>
          <a:p>
            <a:pPr lvl="1"/>
            <a:endParaRPr lang="en-US" sz="2400" dirty="0">
              <a:ea typeface="+mn-lt"/>
              <a:cs typeface="+mn-lt"/>
            </a:endParaRPr>
          </a:p>
          <a:p>
            <a:pPr lvl="1"/>
            <a:r>
              <a:rPr lang="en-US" sz="2400" dirty="0">
                <a:ea typeface="+mn-lt"/>
                <a:cs typeface="+mn-lt"/>
              </a:rPr>
              <a:t>Part 2:   Lexicon Based Method</a:t>
            </a:r>
            <a:endParaRPr lang="en-US" sz="2400" dirty="0">
              <a:cs typeface="Calibri"/>
            </a:endParaRPr>
          </a:p>
          <a:p>
            <a:pPr lvl="1"/>
            <a:endParaRPr lang="en-US" sz="2400" dirty="0">
              <a:ea typeface="+mn-lt"/>
              <a:cs typeface="+mn-lt"/>
            </a:endParaRPr>
          </a:p>
          <a:p>
            <a:pPr lvl="1"/>
            <a:r>
              <a:rPr lang="en-US" sz="2400" dirty="0">
                <a:ea typeface="+mn-lt"/>
                <a:cs typeface="+mn-lt"/>
              </a:rPr>
              <a:t>Part 3:   Machine Learning Methods</a:t>
            </a:r>
            <a:endParaRPr lang="en-US" sz="2400" dirty="0">
              <a:cs typeface="Calibri"/>
            </a:endParaRPr>
          </a:p>
          <a:p>
            <a:pPr lvl="1"/>
            <a:endParaRPr lang="en-US" sz="2400" dirty="0">
              <a:ea typeface="+mn-lt"/>
              <a:cs typeface="+mn-lt"/>
            </a:endParaRPr>
          </a:p>
          <a:p>
            <a:pPr lvl="1"/>
            <a:r>
              <a:rPr lang="en-US" sz="2400">
                <a:ea typeface="+mn-lt"/>
                <a:cs typeface="+mn-lt"/>
              </a:rPr>
              <a:t>Part </a:t>
            </a:r>
            <a:r>
              <a:rPr lang="en-US" sz="2400" dirty="0">
                <a:ea typeface="+mn-lt"/>
                <a:cs typeface="+mn-lt"/>
              </a:rPr>
              <a:t>4:   Evaluation and Prediction</a:t>
            </a:r>
            <a:endParaRPr lang="en-US" sz="2400" dirty="0">
              <a:cs typeface="Calibri"/>
            </a:endParaRPr>
          </a:p>
          <a:p>
            <a:pPr algn="l"/>
            <a:endParaRPr lang="en-US" sz="1400" dirty="0">
              <a:cs typeface="Calibri"/>
            </a:endParaRPr>
          </a:p>
        </p:txBody>
      </p:sp>
      <p:sp>
        <p:nvSpPr>
          <p:cNvPr id="6" name="TextBox 5">
            <a:extLst>
              <a:ext uri="{FF2B5EF4-FFF2-40B4-BE49-F238E27FC236}">
                <a16:creationId xmlns:a16="http://schemas.microsoft.com/office/drawing/2014/main" id="{91860D56-FC24-1440-873E-56519814D480}"/>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Sentiment Analysis</a:t>
            </a:r>
          </a:p>
        </p:txBody>
      </p:sp>
      <p:sp>
        <p:nvSpPr>
          <p:cNvPr id="7" name="Rectangle 6">
            <a:extLst>
              <a:ext uri="{FF2B5EF4-FFF2-40B4-BE49-F238E27FC236}">
                <a16:creationId xmlns:a16="http://schemas.microsoft.com/office/drawing/2014/main" id="{BE23F017-23BE-8E4A-941E-31FC832EA5B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1A613CC-CB92-D741-8763-C817B879E843}"/>
              </a:ext>
            </a:extLst>
          </p:cNvPr>
          <p:cNvSpPr/>
          <p:nvPr/>
        </p:nvSpPr>
        <p:spPr>
          <a:xfrm rot="16200000">
            <a:off x="1094029" y="3166403"/>
            <a:ext cx="2556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079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Sentiment140 from Stanford University</a:t>
            </a:r>
            <a:endParaRPr lang="en-US" sz="2400">
              <a:cs typeface="Calibri"/>
            </a:endParaRPr>
          </a:p>
          <a:p>
            <a:pPr marL="971550" lvl="1" indent="-514350">
              <a:lnSpc>
                <a:spcPct val="150000"/>
              </a:lnSpc>
              <a:buFont typeface="Arial"/>
              <a:buChar char="•"/>
            </a:pPr>
            <a:r>
              <a:rPr lang="en-US" sz="2000">
                <a:cs typeface="Calibri"/>
              </a:rPr>
              <a:t>Training data has around 1.6 million tweets</a:t>
            </a:r>
          </a:p>
          <a:p>
            <a:pPr marL="1428750" lvl="2" indent="-514350">
              <a:lnSpc>
                <a:spcPct val="150000"/>
              </a:lnSpc>
              <a:buFont typeface="Arial"/>
              <a:buChar char="•"/>
            </a:pPr>
            <a:r>
              <a:rPr lang="en-US" sz="2000">
                <a:cs typeface="Calibri"/>
              </a:rPr>
              <a:t>Automatically generated based on emoticons</a:t>
            </a:r>
          </a:p>
          <a:p>
            <a:pPr marL="1428750" lvl="2" indent="-514350">
              <a:lnSpc>
                <a:spcPct val="150000"/>
              </a:lnSpc>
              <a:buFont typeface="Arial"/>
              <a:buChar char="•"/>
            </a:pPr>
            <a:r>
              <a:rPr lang="en-US" sz="2000">
                <a:cs typeface="Calibri"/>
              </a:rPr>
              <a:t>Positive tweets with polarity “4”</a:t>
            </a:r>
          </a:p>
          <a:p>
            <a:pPr marL="1885950" lvl="3" indent="-514350">
              <a:lnSpc>
                <a:spcPct val="150000"/>
              </a:lnSpc>
              <a:buFont typeface="Arial"/>
              <a:buChar char="•"/>
            </a:pPr>
            <a:r>
              <a:rPr lang="en-US" sz="2000">
                <a:cs typeface="Calibri"/>
              </a:rPr>
              <a:t>:) :-) : ) :D =)</a:t>
            </a:r>
          </a:p>
          <a:p>
            <a:pPr marL="1428750" lvl="2" indent="-514350">
              <a:lnSpc>
                <a:spcPct val="150000"/>
              </a:lnSpc>
              <a:buFont typeface="Arial"/>
              <a:buChar char="•"/>
            </a:pPr>
            <a:r>
              <a:rPr lang="en-US" sz="2000">
                <a:cs typeface="Calibri"/>
              </a:rPr>
              <a:t>Negative tweets with polarity “0”</a:t>
            </a:r>
          </a:p>
          <a:p>
            <a:pPr marL="1885950" lvl="3" indent="-514350">
              <a:lnSpc>
                <a:spcPct val="150000"/>
              </a:lnSpc>
              <a:buFont typeface="Arial"/>
              <a:buChar char="•"/>
            </a:pPr>
            <a:r>
              <a:rPr lang="en-US" sz="2000">
                <a:cs typeface="Calibri"/>
              </a:rPr>
              <a:t>:( :-( : (</a:t>
            </a:r>
          </a:p>
          <a:p>
            <a:pPr marL="971550" lvl="1" indent="-514350">
              <a:lnSpc>
                <a:spcPct val="150000"/>
              </a:lnSpc>
              <a:buFont typeface="Arial"/>
              <a:buChar char="•"/>
            </a:pPr>
            <a:r>
              <a:rPr lang="en-US" sz="2000">
                <a:cs typeface="Calibri"/>
              </a:rPr>
              <a:t>Testing data </a:t>
            </a:r>
            <a:r>
              <a:rPr lang="en-US" sz="2000" i="1">
                <a:cs typeface="Calibri"/>
              </a:rPr>
              <a:t>(we use as developing data)</a:t>
            </a:r>
            <a:endParaRPr lang="en-US" sz="2000">
              <a:cs typeface="Calibri"/>
            </a:endParaRPr>
          </a:p>
          <a:p>
            <a:pPr marL="1428750" lvl="2" indent="-514350">
              <a:lnSpc>
                <a:spcPct val="150000"/>
              </a:lnSpc>
              <a:buFont typeface="Arial"/>
              <a:buChar char="•"/>
            </a:pPr>
            <a:r>
              <a:rPr lang="en-US" sz="2000">
                <a:cs typeface="Calibri"/>
              </a:rPr>
              <a:t>500 manually labeled tweets</a:t>
            </a:r>
          </a:p>
          <a:p>
            <a:pPr marL="1428750" lvl="2" indent="-514350">
              <a:lnSpc>
                <a:spcPct val="150000"/>
              </a:lnSpc>
              <a:buFont typeface="Arial"/>
              <a:buChar char="•"/>
            </a:pPr>
            <a:r>
              <a:rPr lang="en-US" sz="2000">
                <a:cs typeface="Calibri"/>
              </a:rPr>
              <a:t>Add Neutral label with polarity “2”</a:t>
            </a:r>
          </a:p>
          <a:p>
            <a:pPr algn="l"/>
            <a:endParaRPr lang="en-US" sz="2000">
              <a:cs typeface="Calibri"/>
            </a:endParaRPr>
          </a:p>
        </p:txBody>
      </p:sp>
      <p:sp>
        <p:nvSpPr>
          <p:cNvPr id="6" name="TextBox 5">
            <a:extLst>
              <a:ext uri="{FF2B5EF4-FFF2-40B4-BE49-F238E27FC236}">
                <a16:creationId xmlns:a16="http://schemas.microsoft.com/office/drawing/2014/main" id="{25DEF192-1BB6-5B43-B0FA-0E60FABC97E3}"/>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Datasets</a:t>
            </a:r>
          </a:p>
        </p:txBody>
      </p:sp>
      <p:sp>
        <p:nvSpPr>
          <p:cNvPr id="7" name="Rectangle 6">
            <a:extLst>
              <a:ext uri="{FF2B5EF4-FFF2-40B4-BE49-F238E27FC236}">
                <a16:creationId xmlns:a16="http://schemas.microsoft.com/office/drawing/2014/main" id="{BD05C5F7-CDC2-FE47-821C-BA83D258E03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706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5113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800" dirty="0">
                <a:ea typeface="+mn-lt"/>
                <a:cs typeface="+mn-lt"/>
              </a:rPr>
              <a:t>Open Source</a:t>
            </a:r>
            <a:endParaRPr lang="en-US" dirty="0"/>
          </a:p>
          <a:p>
            <a:pPr marL="285750" indent="-285750">
              <a:lnSpc>
                <a:spcPct val="150000"/>
              </a:lnSpc>
              <a:buFont typeface="Arial"/>
              <a:buChar char="•"/>
            </a:pPr>
            <a:r>
              <a:rPr lang="en-US" sz="2800" dirty="0">
                <a:ea typeface="+mn-lt"/>
                <a:cs typeface="+mn-lt"/>
              </a:rPr>
              <a:t>Lexicon Based Method (</a:t>
            </a:r>
            <a:r>
              <a:rPr lang="en-US" sz="2800" dirty="0" err="1">
                <a:ea typeface="+mn-lt"/>
                <a:cs typeface="+mn-lt"/>
              </a:rPr>
              <a:t>TextBlob</a:t>
            </a:r>
            <a:r>
              <a:rPr lang="en-US" sz="2800" dirty="0">
                <a:ea typeface="+mn-lt"/>
                <a:cs typeface="+mn-lt"/>
              </a:rPr>
              <a:t> library)</a:t>
            </a:r>
          </a:p>
          <a:p>
            <a:pPr marL="742950" lvl="1" indent="-285750">
              <a:lnSpc>
                <a:spcPct val="150000"/>
              </a:lnSpc>
              <a:buFont typeface="Arial"/>
              <a:buChar char="•"/>
            </a:pPr>
            <a:r>
              <a:rPr lang="en-US" sz="2800" dirty="0">
                <a:ea typeface="+mn-lt"/>
                <a:cs typeface="+mn-lt"/>
              </a:rPr>
              <a:t>Past-Of-Speech</a:t>
            </a:r>
          </a:p>
          <a:p>
            <a:pPr marL="742950" lvl="1" indent="-285750">
              <a:lnSpc>
                <a:spcPct val="150000"/>
              </a:lnSpc>
              <a:buFont typeface="Arial"/>
              <a:buChar char="•"/>
            </a:pPr>
            <a:r>
              <a:rPr lang="en-US" sz="2800" dirty="0">
                <a:ea typeface="+mn-lt"/>
                <a:cs typeface="+mn-lt"/>
              </a:rPr>
              <a:t>Sense behind each word</a:t>
            </a:r>
          </a:p>
          <a:p>
            <a:pPr marL="285750" indent="-285750">
              <a:lnSpc>
                <a:spcPct val="150000"/>
              </a:lnSpc>
              <a:buFont typeface="Arial"/>
              <a:buChar char="•"/>
            </a:pPr>
            <a:r>
              <a:rPr lang="en-US" sz="2800" dirty="0">
                <a:ea typeface="+mn-lt"/>
                <a:cs typeface="+mn-lt"/>
              </a:rPr>
              <a:t>Polarity: [-1, 1]</a:t>
            </a:r>
          </a:p>
          <a:p>
            <a:pPr marL="742950" lvl="1" indent="-285750">
              <a:lnSpc>
                <a:spcPct val="150000"/>
              </a:lnSpc>
              <a:buFont typeface="Arial"/>
              <a:buChar char="•"/>
            </a:pPr>
            <a:r>
              <a:rPr lang="en-US" sz="2800" dirty="0">
                <a:ea typeface="+mn-lt"/>
                <a:cs typeface="+mn-lt"/>
              </a:rPr>
              <a:t>Threshold Tuning on </a:t>
            </a:r>
            <a:r>
              <a:rPr lang="en-US" sz="2800" dirty="0" err="1">
                <a:ea typeface="+mn-lt"/>
                <a:cs typeface="+mn-lt"/>
              </a:rPr>
              <a:t>TextBlob</a:t>
            </a:r>
            <a:r>
              <a:rPr lang="en-US" sz="2800" dirty="0">
                <a:ea typeface="+mn-lt"/>
                <a:cs typeface="+mn-lt"/>
              </a:rPr>
              <a:t> (By developing data)</a:t>
            </a:r>
          </a:p>
          <a:p>
            <a:pPr>
              <a:lnSpc>
                <a:spcPct val="150000"/>
              </a:lnSpc>
            </a:pPr>
            <a:endParaRPr lang="en-US" sz="2800" dirty="0">
              <a:ea typeface="+mn-lt"/>
              <a:cs typeface="+mn-lt"/>
            </a:endParaRPr>
          </a:p>
          <a:p>
            <a:pPr>
              <a:lnSpc>
                <a:spcPct val="150000"/>
              </a:lnSpc>
            </a:pPr>
            <a:endParaRPr lang="en-US" sz="2400" dirty="0">
              <a:ea typeface="+mn-lt"/>
              <a:cs typeface="+mn-lt"/>
            </a:endParaRPr>
          </a:p>
        </p:txBody>
      </p:sp>
      <p:graphicFrame>
        <p:nvGraphicFramePr>
          <p:cNvPr id="6" name="Table 5">
            <a:extLst>
              <a:ext uri="{FF2B5EF4-FFF2-40B4-BE49-F238E27FC236}">
                <a16:creationId xmlns:a16="http://schemas.microsoft.com/office/drawing/2014/main" id="{2764DB76-DDE1-4EB9-9E28-01BA117FC450}"/>
              </a:ext>
            </a:extLst>
          </p:cNvPr>
          <p:cNvGraphicFramePr>
            <a:graphicFrameLocks noGrp="1"/>
          </p:cNvGraphicFramePr>
          <p:nvPr/>
        </p:nvGraphicFramePr>
        <p:xfrm>
          <a:off x="1062506" y="5092521"/>
          <a:ext cx="6890172" cy="1347302"/>
        </p:xfrm>
        <a:graphic>
          <a:graphicData uri="http://schemas.openxmlformats.org/drawingml/2006/table">
            <a:tbl>
              <a:tblPr firstRow="1" bandRow="1">
                <a:tableStyleId>{5C22544A-7EE6-4342-B048-85BDC9FD1C3A}</a:tableStyleId>
              </a:tblPr>
              <a:tblGrid>
                <a:gridCol w="2296724">
                  <a:extLst>
                    <a:ext uri="{9D8B030D-6E8A-4147-A177-3AD203B41FA5}">
                      <a16:colId xmlns:a16="http://schemas.microsoft.com/office/drawing/2014/main" val="3709120492"/>
                    </a:ext>
                  </a:extLst>
                </a:gridCol>
                <a:gridCol w="2296724">
                  <a:extLst>
                    <a:ext uri="{9D8B030D-6E8A-4147-A177-3AD203B41FA5}">
                      <a16:colId xmlns:a16="http://schemas.microsoft.com/office/drawing/2014/main" val="106095030"/>
                    </a:ext>
                  </a:extLst>
                </a:gridCol>
                <a:gridCol w="2296724">
                  <a:extLst>
                    <a:ext uri="{9D8B030D-6E8A-4147-A177-3AD203B41FA5}">
                      <a16:colId xmlns:a16="http://schemas.microsoft.com/office/drawing/2014/main" val="3615095760"/>
                    </a:ext>
                  </a:extLst>
                </a:gridCol>
              </a:tblGrid>
              <a:tr h="295606">
                <a:tc>
                  <a:txBody>
                    <a:bodyPr/>
                    <a:lstStyle/>
                    <a:p>
                      <a:pPr rtl="0" fontAlgn="t">
                        <a:lnSpc>
                          <a:spcPct val="150000"/>
                        </a:lnSpc>
                        <a:spcBef>
                          <a:spcPts val="0"/>
                        </a:spcBef>
                        <a:spcAft>
                          <a:spcPts val="0"/>
                        </a:spcAft>
                      </a:pPr>
                      <a:r>
                        <a:rPr lang="en-US" sz="2000">
                          <a:effectLst/>
                        </a:rPr>
                        <a:t>Negative</a:t>
                      </a:r>
                    </a:p>
                  </a:txBody>
                  <a:tcPr marL="95250" marR="95250" marT="95250" marB="95250"/>
                </a:tc>
                <a:tc>
                  <a:txBody>
                    <a:bodyPr/>
                    <a:lstStyle/>
                    <a:p>
                      <a:pPr rtl="0" fontAlgn="t">
                        <a:lnSpc>
                          <a:spcPct val="150000"/>
                        </a:lnSpc>
                        <a:spcBef>
                          <a:spcPts val="0"/>
                        </a:spcBef>
                        <a:spcAft>
                          <a:spcPts val="0"/>
                        </a:spcAft>
                      </a:pPr>
                      <a:r>
                        <a:rPr lang="en-US" sz="2000">
                          <a:effectLst/>
                        </a:rPr>
                        <a:t>Neutral </a:t>
                      </a:r>
                    </a:p>
                  </a:txBody>
                  <a:tcPr marL="95250" marR="95250" marT="95250" marB="95250"/>
                </a:tc>
                <a:tc>
                  <a:txBody>
                    <a:bodyPr/>
                    <a:lstStyle/>
                    <a:p>
                      <a:pPr rtl="0" fontAlgn="t">
                        <a:lnSpc>
                          <a:spcPct val="150000"/>
                        </a:lnSpc>
                        <a:spcBef>
                          <a:spcPts val="0"/>
                        </a:spcBef>
                        <a:spcAft>
                          <a:spcPts val="0"/>
                        </a:spcAft>
                      </a:pPr>
                      <a:r>
                        <a:rPr lang="en-US" sz="2000">
                          <a:effectLst/>
                        </a:rPr>
                        <a:t>Positive</a:t>
                      </a:r>
                    </a:p>
                  </a:txBody>
                  <a:tcPr marL="95250" marR="95250" marT="95250" marB="95250"/>
                </a:tc>
                <a:extLst>
                  <a:ext uri="{0D108BD9-81ED-4DB2-BD59-A6C34878D82A}">
                    <a16:rowId xmlns:a16="http://schemas.microsoft.com/office/drawing/2014/main" val="3122952346"/>
                  </a:ext>
                </a:extLst>
              </a:tr>
              <a:tr h="699602">
                <a:tc>
                  <a:txBody>
                    <a:bodyPr/>
                    <a:lstStyle/>
                    <a:p>
                      <a:pPr rtl="0" fontAlgn="t">
                        <a:lnSpc>
                          <a:spcPct val="150000"/>
                        </a:lnSpc>
                        <a:spcBef>
                          <a:spcPts val="0"/>
                        </a:spcBef>
                        <a:spcAft>
                          <a:spcPts val="0"/>
                        </a:spcAft>
                      </a:pPr>
                      <a:r>
                        <a:rPr lang="en-US" sz="2000">
                          <a:effectLst/>
                        </a:rPr>
                        <a:t>-1 ~ 0.049</a:t>
                      </a:r>
                    </a:p>
                  </a:txBody>
                  <a:tcPr marL="95250" marR="95250" marT="95250" marB="95250"/>
                </a:tc>
                <a:tc>
                  <a:txBody>
                    <a:bodyPr/>
                    <a:lstStyle/>
                    <a:p>
                      <a:pPr rtl="0" fontAlgn="t">
                        <a:lnSpc>
                          <a:spcPct val="150000"/>
                        </a:lnSpc>
                        <a:spcBef>
                          <a:spcPts val="0"/>
                        </a:spcBef>
                        <a:spcAft>
                          <a:spcPts val="0"/>
                        </a:spcAft>
                      </a:pPr>
                      <a:r>
                        <a:rPr lang="en-US" sz="2000">
                          <a:effectLst/>
                        </a:rPr>
                        <a:t>- 0.049 ~ 0.066</a:t>
                      </a:r>
                    </a:p>
                  </a:txBody>
                  <a:tcPr marL="95250" marR="95250" marT="95250" marB="95250"/>
                </a:tc>
                <a:tc>
                  <a:txBody>
                    <a:bodyPr/>
                    <a:lstStyle/>
                    <a:p>
                      <a:pPr rtl="0" fontAlgn="t">
                        <a:lnSpc>
                          <a:spcPct val="150000"/>
                        </a:lnSpc>
                        <a:spcBef>
                          <a:spcPts val="0"/>
                        </a:spcBef>
                        <a:spcAft>
                          <a:spcPts val="0"/>
                        </a:spcAft>
                      </a:pPr>
                      <a:r>
                        <a:rPr lang="en-US" sz="2000">
                          <a:effectLst/>
                        </a:rPr>
                        <a:t>0.066 ~ 1</a:t>
                      </a:r>
                      <a:endParaRPr lang="en-US"/>
                    </a:p>
                  </a:txBody>
                  <a:tcPr marL="95250" marR="95250" marT="95250" marB="95250"/>
                </a:tc>
                <a:extLst>
                  <a:ext uri="{0D108BD9-81ED-4DB2-BD59-A6C34878D82A}">
                    <a16:rowId xmlns:a16="http://schemas.microsoft.com/office/drawing/2014/main" val="1445565538"/>
                  </a:ext>
                </a:extLst>
              </a:tr>
            </a:tbl>
          </a:graphicData>
        </a:graphic>
      </p:graphicFrame>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8" name="TextBox 7">
            <a:extLst>
              <a:ext uri="{FF2B5EF4-FFF2-40B4-BE49-F238E27FC236}">
                <a16:creationId xmlns:a16="http://schemas.microsoft.com/office/drawing/2014/main" id="{9BD71FCC-2DDE-D741-ACAE-2E69509531D4}"/>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Lexicon Based Method</a:t>
            </a:r>
          </a:p>
        </p:txBody>
      </p:sp>
      <p:sp>
        <p:nvSpPr>
          <p:cNvPr id="9" name="Rectangle 8">
            <a:extLst>
              <a:ext uri="{FF2B5EF4-FFF2-40B4-BE49-F238E27FC236}">
                <a16:creationId xmlns:a16="http://schemas.microsoft.com/office/drawing/2014/main" id="{04A30F6A-5A1E-1048-BC9F-EECE1482413E}"/>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256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6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endParaRPr lang="en-US" sz="2800">
              <a:ea typeface="+mn-lt"/>
              <a:cs typeface="+mn-lt"/>
            </a:endParaRPr>
          </a:p>
        </p:txBody>
      </p:sp>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graphicFrame>
        <p:nvGraphicFramePr>
          <p:cNvPr id="10" name="Table 9">
            <a:extLst>
              <a:ext uri="{FF2B5EF4-FFF2-40B4-BE49-F238E27FC236}">
                <a16:creationId xmlns:a16="http://schemas.microsoft.com/office/drawing/2014/main" id="{7A768711-97C8-45FE-8E81-4E40A1576310}"/>
              </a:ext>
            </a:extLst>
          </p:cNvPr>
          <p:cNvGraphicFramePr>
            <a:graphicFrameLocks noGrp="1"/>
          </p:cNvGraphicFramePr>
          <p:nvPr/>
        </p:nvGraphicFramePr>
        <p:xfrm>
          <a:off x="837127" y="1518634"/>
          <a:ext cx="10313823" cy="3359390"/>
        </p:xfrm>
        <a:graphic>
          <a:graphicData uri="http://schemas.openxmlformats.org/drawingml/2006/table">
            <a:tbl>
              <a:tblPr firstRow="1" bandRow="1">
                <a:tableStyleId>{5C22544A-7EE6-4342-B048-85BDC9FD1C3A}</a:tableStyleId>
              </a:tblPr>
              <a:tblGrid>
                <a:gridCol w="3434366">
                  <a:extLst>
                    <a:ext uri="{9D8B030D-6E8A-4147-A177-3AD203B41FA5}">
                      <a16:colId xmlns:a16="http://schemas.microsoft.com/office/drawing/2014/main" val="3111182734"/>
                    </a:ext>
                  </a:extLst>
                </a:gridCol>
                <a:gridCol w="3441516">
                  <a:extLst>
                    <a:ext uri="{9D8B030D-6E8A-4147-A177-3AD203B41FA5}">
                      <a16:colId xmlns:a16="http://schemas.microsoft.com/office/drawing/2014/main" val="3179517828"/>
                    </a:ext>
                  </a:extLst>
                </a:gridCol>
                <a:gridCol w="3437941">
                  <a:extLst>
                    <a:ext uri="{9D8B030D-6E8A-4147-A177-3AD203B41FA5}">
                      <a16:colId xmlns:a16="http://schemas.microsoft.com/office/drawing/2014/main" val="2883070526"/>
                    </a:ext>
                  </a:extLst>
                </a:gridCol>
              </a:tblGrid>
              <a:tr h="535225">
                <a:tc>
                  <a:txBody>
                    <a:bodyPr/>
                    <a:lstStyle/>
                    <a:p>
                      <a:pPr rtl="0" fontAlgn="t">
                        <a:lnSpc>
                          <a:spcPct val="150000"/>
                        </a:lnSpc>
                        <a:spcBef>
                          <a:spcPts val="0"/>
                        </a:spcBef>
                        <a:spcAft>
                          <a:spcPts val="0"/>
                        </a:spcAft>
                      </a:pPr>
                      <a:r>
                        <a:rPr lang="en-US" sz="1400">
                          <a:effectLst/>
                        </a:rPr>
                        <a:t>Methods</a:t>
                      </a:r>
                      <a:endParaRPr lang="en-US">
                        <a:effectLst/>
                      </a:endParaRPr>
                    </a:p>
                  </a:txBody>
                  <a:tcPr marL="95250" marR="95250" marT="95250" marB="95250"/>
                </a:tc>
                <a:tc>
                  <a:txBody>
                    <a:bodyPr/>
                    <a:lstStyle/>
                    <a:p>
                      <a:pPr rtl="0" fontAlgn="t">
                        <a:lnSpc>
                          <a:spcPct val="150000"/>
                        </a:lnSpc>
                        <a:spcBef>
                          <a:spcPts val="0"/>
                        </a:spcBef>
                        <a:spcAft>
                          <a:spcPts val="0"/>
                        </a:spcAft>
                      </a:pPr>
                      <a:r>
                        <a:rPr lang="en-US" sz="1400">
                          <a:effectLst/>
                        </a:rPr>
                        <a:t>Features representation</a:t>
                      </a:r>
                      <a:endParaRPr lang="en-US">
                        <a:effectLst/>
                      </a:endParaRPr>
                    </a:p>
                  </a:txBody>
                  <a:tcPr marL="95250" marR="95250" marT="95250" marB="95250"/>
                </a:tc>
                <a:tc>
                  <a:txBody>
                    <a:bodyPr/>
                    <a:lstStyle/>
                    <a:p>
                      <a:pPr rtl="0" fontAlgn="t">
                        <a:lnSpc>
                          <a:spcPct val="150000"/>
                        </a:lnSpc>
                        <a:spcBef>
                          <a:spcPts val="0"/>
                        </a:spcBef>
                        <a:spcAft>
                          <a:spcPts val="0"/>
                        </a:spcAft>
                      </a:pPr>
                      <a:r>
                        <a:rPr lang="en-US" sz="1400">
                          <a:effectLst/>
                        </a:rPr>
                        <a:t>Accuracy </a:t>
                      </a:r>
                      <a:endParaRPr lang="en-US">
                        <a:effectLst/>
                      </a:endParaRPr>
                    </a:p>
                  </a:txBody>
                  <a:tcPr marL="95250" marR="95250" marT="95250" marB="95250"/>
                </a:tc>
                <a:extLst>
                  <a:ext uri="{0D108BD9-81ED-4DB2-BD59-A6C34878D82A}">
                    <a16:rowId xmlns:a16="http://schemas.microsoft.com/office/drawing/2014/main" val="203744116"/>
                  </a:ext>
                </a:extLst>
              </a:tr>
              <a:tr h="614939">
                <a:tc>
                  <a:txBody>
                    <a:bodyPr/>
                    <a:lstStyle/>
                    <a:p>
                      <a:pPr rtl="0" fontAlgn="t">
                        <a:lnSpc>
                          <a:spcPct val="150000"/>
                        </a:lnSpc>
                        <a:spcBef>
                          <a:spcPts val="0"/>
                        </a:spcBef>
                        <a:spcAft>
                          <a:spcPts val="0"/>
                        </a:spcAft>
                      </a:pPr>
                      <a:r>
                        <a:rPr lang="en-US" sz="1400">
                          <a:effectLst/>
                        </a:rPr>
                        <a:t>Kth-Nearest Neighbour  (k=3)</a:t>
                      </a:r>
                      <a:endParaRPr lang="en-US">
                        <a:effectLst/>
                      </a:endParaRPr>
                    </a:p>
                  </a:txBody>
                  <a:tcPr marL="95250" marR="95250" marT="95250" marB="95250"/>
                </a:tc>
                <a:tc rowSpan="4">
                  <a:txBody>
                    <a:bodyPr/>
                    <a:lstStyle/>
                    <a:p>
                      <a:pPr rtl="0" fontAlgn="t">
                        <a:lnSpc>
                          <a:spcPct val="150000"/>
                        </a:lnSpc>
                        <a:spcBef>
                          <a:spcPts val="0"/>
                        </a:spcBef>
                        <a:spcAft>
                          <a:spcPts val="0"/>
                        </a:spcAft>
                      </a:pPr>
                      <a:r>
                        <a:rPr lang="en-US" sz="1400">
                          <a:effectLst/>
                        </a:rPr>
                        <a:t>Word Count </a:t>
                      </a:r>
                      <a:endParaRPr lang="en-US"/>
                    </a:p>
                    <a:p>
                      <a:pPr lvl="0">
                        <a:lnSpc>
                          <a:spcPct val="150000"/>
                        </a:lnSpc>
                        <a:spcBef>
                          <a:spcPts val="0"/>
                        </a:spcBef>
                        <a:spcAft>
                          <a:spcPts val="0"/>
                        </a:spcAft>
                        <a:buNone/>
                      </a:pPr>
                      <a:br>
                        <a:rPr lang="en-US">
                          <a:effectLst/>
                        </a:rPr>
                      </a:br>
                      <a:r>
                        <a:rPr lang="en-US" sz="1400">
                          <a:effectLst/>
                        </a:rPr>
                        <a:t>No Stop words</a:t>
                      </a:r>
                      <a:br>
                        <a:rPr lang="en-US">
                          <a:effectLst/>
                        </a:rPr>
                      </a:br>
                      <a:r>
                        <a:rPr lang="en-US" sz="1400">
                          <a:effectLst/>
                        </a:rPr>
                        <a:t>No punctuation</a:t>
                      </a:r>
                      <a:br>
                        <a:rPr lang="en-US">
                          <a:effectLst/>
                        </a:rPr>
                      </a:br>
                      <a:r>
                        <a:rPr lang="en-US" sz="1400">
                          <a:effectLst/>
                        </a:rPr>
                        <a:t>No URL</a:t>
                      </a:r>
                      <a:br>
                        <a:rPr lang="en-US">
                          <a:effectLst/>
                        </a:rPr>
                      </a:br>
                      <a:r>
                        <a:rPr lang="en-US" sz="1400">
                          <a:effectLst/>
                        </a:rPr>
                        <a:t>No mentions</a:t>
                      </a:r>
                    </a:p>
                  </a:txBody>
                  <a:tcPr marL="95250" marR="95250" marT="95250" marB="95250"/>
                </a:tc>
                <a:tc>
                  <a:txBody>
                    <a:bodyPr/>
                    <a:lstStyle/>
                    <a:p>
                      <a:pPr rtl="0" fontAlgn="t">
                        <a:lnSpc>
                          <a:spcPct val="150000"/>
                        </a:lnSpc>
                        <a:spcBef>
                          <a:spcPts val="0"/>
                        </a:spcBef>
                        <a:spcAft>
                          <a:spcPts val="0"/>
                        </a:spcAft>
                      </a:pPr>
                      <a:r>
                        <a:rPr lang="en-US" sz="1400">
                          <a:effectLst/>
                        </a:rPr>
                        <a:t>44.98%</a:t>
                      </a:r>
                      <a:endParaRPr lang="en-US">
                        <a:effectLst/>
                      </a:endParaRPr>
                    </a:p>
                  </a:txBody>
                  <a:tcPr marL="95250" marR="95250" marT="95250" marB="95250"/>
                </a:tc>
                <a:extLst>
                  <a:ext uri="{0D108BD9-81ED-4DB2-BD59-A6C34878D82A}">
                    <a16:rowId xmlns:a16="http://schemas.microsoft.com/office/drawing/2014/main" val="1033699060"/>
                  </a:ext>
                </a:extLst>
              </a:tr>
              <a:tr h="614939">
                <a:tc>
                  <a:txBody>
                    <a:bodyPr/>
                    <a:lstStyle/>
                    <a:p>
                      <a:pPr rtl="0" fontAlgn="t">
                        <a:lnSpc>
                          <a:spcPct val="150000"/>
                        </a:lnSpc>
                        <a:spcBef>
                          <a:spcPts val="0"/>
                        </a:spcBef>
                        <a:spcAft>
                          <a:spcPts val="0"/>
                        </a:spcAft>
                      </a:pPr>
                      <a:r>
                        <a:rPr lang="en-US" sz="1400">
                          <a:effectLst/>
                        </a:rPr>
                        <a:t>Decision Tree </a:t>
                      </a:r>
                      <a:endParaRPr lang="en-US">
                        <a:effectLst/>
                      </a:endParaRPr>
                    </a:p>
                  </a:txBody>
                  <a:tcPr marL="95250" marR="95250" marT="95250" marB="95250"/>
                </a:tc>
                <a:tc vMerge="1">
                  <a:txBody>
                    <a:bodyPr/>
                    <a:lstStyle/>
                    <a:p>
                      <a:endParaRPr lang="en-US"/>
                    </a:p>
                  </a:txBody>
                  <a:tcPr/>
                </a:tc>
                <a:tc>
                  <a:txBody>
                    <a:bodyPr/>
                    <a:lstStyle/>
                    <a:p>
                      <a:pPr rtl="0" fontAlgn="t">
                        <a:lnSpc>
                          <a:spcPct val="150000"/>
                        </a:lnSpc>
                        <a:spcBef>
                          <a:spcPts val="0"/>
                        </a:spcBef>
                        <a:spcAft>
                          <a:spcPts val="0"/>
                        </a:spcAft>
                      </a:pPr>
                      <a:r>
                        <a:rPr lang="en-US" sz="1400">
                          <a:effectLst/>
                        </a:rPr>
                        <a:t>51.41%</a:t>
                      </a:r>
                      <a:endParaRPr lang="en-US">
                        <a:effectLst/>
                      </a:endParaRPr>
                    </a:p>
                  </a:txBody>
                  <a:tcPr marL="95250" marR="95250" marT="95250" marB="95250"/>
                </a:tc>
                <a:extLst>
                  <a:ext uri="{0D108BD9-81ED-4DB2-BD59-A6C34878D82A}">
                    <a16:rowId xmlns:a16="http://schemas.microsoft.com/office/drawing/2014/main" val="2420947183"/>
                  </a:ext>
                </a:extLst>
              </a:tr>
              <a:tr h="614939">
                <a:tc>
                  <a:txBody>
                    <a:bodyPr/>
                    <a:lstStyle/>
                    <a:p>
                      <a:pPr rtl="0" fontAlgn="t">
                        <a:lnSpc>
                          <a:spcPct val="150000"/>
                        </a:lnSpc>
                        <a:spcBef>
                          <a:spcPts val="0"/>
                        </a:spcBef>
                        <a:spcAft>
                          <a:spcPts val="0"/>
                        </a:spcAft>
                      </a:pPr>
                      <a:r>
                        <a:rPr lang="en-US" sz="1400">
                          <a:effectLst/>
                        </a:rPr>
                        <a:t>Multinomial Naive Bayes</a:t>
                      </a:r>
                      <a:endParaRPr lang="en-US">
                        <a:effectLst/>
                      </a:endParaRPr>
                    </a:p>
                  </a:txBody>
                  <a:tcPr marL="95250" marR="95250" marT="95250" marB="95250"/>
                </a:tc>
                <a:tc vMerge="1">
                  <a:txBody>
                    <a:bodyPr/>
                    <a:lstStyle/>
                    <a:p>
                      <a:endParaRPr lang="en-US"/>
                    </a:p>
                  </a:txBody>
                  <a:tcPr/>
                </a:tc>
                <a:tc>
                  <a:txBody>
                    <a:bodyPr/>
                    <a:lstStyle/>
                    <a:p>
                      <a:pPr rtl="0" fontAlgn="t">
                        <a:lnSpc>
                          <a:spcPct val="150000"/>
                        </a:lnSpc>
                        <a:spcBef>
                          <a:spcPts val="0"/>
                        </a:spcBef>
                        <a:spcAft>
                          <a:spcPts val="0"/>
                        </a:spcAft>
                      </a:pPr>
                      <a:r>
                        <a:rPr lang="en-US" sz="1400">
                          <a:effectLst/>
                        </a:rPr>
                        <a:t>53.82%</a:t>
                      </a:r>
                      <a:endParaRPr lang="en-US">
                        <a:effectLst/>
                      </a:endParaRPr>
                    </a:p>
                  </a:txBody>
                  <a:tcPr marL="95250" marR="95250" marT="95250" marB="95250"/>
                </a:tc>
                <a:extLst>
                  <a:ext uri="{0D108BD9-81ED-4DB2-BD59-A6C34878D82A}">
                    <a16:rowId xmlns:a16="http://schemas.microsoft.com/office/drawing/2014/main" val="1676966093"/>
                  </a:ext>
                </a:extLst>
              </a:tr>
              <a:tr h="979348">
                <a:tc>
                  <a:txBody>
                    <a:bodyPr/>
                    <a:lstStyle/>
                    <a:p>
                      <a:pPr rtl="0" fontAlgn="t">
                        <a:lnSpc>
                          <a:spcPct val="150000"/>
                        </a:lnSpc>
                        <a:spcBef>
                          <a:spcPts val="0"/>
                        </a:spcBef>
                        <a:spcAft>
                          <a:spcPts val="0"/>
                        </a:spcAft>
                      </a:pPr>
                      <a:r>
                        <a:rPr lang="en-US" sz="1400">
                          <a:effectLst/>
                        </a:rPr>
                        <a:t>Logistic Regression (Multinomial)</a:t>
                      </a:r>
                      <a:endParaRPr lang="en-US">
                        <a:effectLst/>
                      </a:endParaRPr>
                    </a:p>
                  </a:txBody>
                  <a:tcPr marL="95250" marR="95250" marT="95250" marB="95250"/>
                </a:tc>
                <a:tc vMerge="1">
                  <a:txBody>
                    <a:bodyPr/>
                    <a:lstStyle/>
                    <a:p>
                      <a:endParaRPr lang="en-US"/>
                    </a:p>
                  </a:txBody>
                  <a:tcPr/>
                </a:tc>
                <a:tc>
                  <a:txBody>
                    <a:bodyPr/>
                    <a:lstStyle/>
                    <a:p>
                      <a:pPr rtl="0" fontAlgn="t">
                        <a:lnSpc>
                          <a:spcPct val="150000"/>
                        </a:lnSpc>
                        <a:spcBef>
                          <a:spcPts val="0"/>
                        </a:spcBef>
                        <a:spcAft>
                          <a:spcPts val="0"/>
                        </a:spcAft>
                      </a:pPr>
                      <a:r>
                        <a:rPr lang="en-US" sz="1400">
                          <a:effectLst/>
                        </a:rPr>
                        <a:t>53.82%</a:t>
                      </a:r>
                      <a:endParaRPr lang="en-US">
                        <a:effectLst/>
                      </a:endParaRPr>
                    </a:p>
                  </a:txBody>
                  <a:tcPr marL="95250" marR="95250" marT="95250" marB="95250"/>
                </a:tc>
                <a:extLst>
                  <a:ext uri="{0D108BD9-81ED-4DB2-BD59-A6C34878D82A}">
                    <a16:rowId xmlns:a16="http://schemas.microsoft.com/office/drawing/2014/main" val="1062954564"/>
                  </a:ext>
                </a:extLst>
              </a:tr>
            </a:tbl>
          </a:graphicData>
        </a:graphic>
      </p:graphicFrame>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352291" y="5310657"/>
            <a:ext cx="11790607" cy="1845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ea typeface="+mn-lt"/>
                <a:cs typeface="+mn-lt"/>
              </a:rPr>
              <a:t>Training Set is 20K tweets (randomly selected from the Sentiment140 )</a:t>
            </a:r>
            <a:endParaRPr lang="en-US"/>
          </a:p>
          <a:p>
            <a:pPr>
              <a:lnSpc>
                <a:spcPct val="150000"/>
              </a:lnSpc>
            </a:pPr>
            <a:r>
              <a:rPr lang="en-US" sz="2000">
                <a:ea typeface="+mn-lt"/>
                <a:cs typeface="+mn-lt"/>
              </a:rPr>
              <a:t>Developing Set is 500 tweets from Sentiment140</a:t>
            </a:r>
          </a:p>
          <a:p>
            <a:pPr>
              <a:lnSpc>
                <a:spcPct val="150000"/>
              </a:lnSpc>
            </a:pPr>
            <a:br>
              <a:rPr lang="en-US"/>
            </a:br>
            <a:endParaRPr lang="en-US" sz="2000">
              <a:cs typeface="Calibri"/>
            </a:endParaRPr>
          </a:p>
        </p:txBody>
      </p:sp>
      <p:sp>
        <p:nvSpPr>
          <p:cNvPr id="9" name="TextBox 8">
            <a:extLst>
              <a:ext uri="{FF2B5EF4-FFF2-40B4-BE49-F238E27FC236}">
                <a16:creationId xmlns:a16="http://schemas.microsoft.com/office/drawing/2014/main" id="{2BE8EC64-953E-F240-8CDB-E48A86ABAC19}"/>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Model Selection with Bag-of-Words</a:t>
            </a:r>
          </a:p>
        </p:txBody>
      </p:sp>
      <p:sp>
        <p:nvSpPr>
          <p:cNvPr id="13" name="Rectangle 12">
            <a:extLst>
              <a:ext uri="{FF2B5EF4-FFF2-40B4-BE49-F238E27FC236}">
                <a16:creationId xmlns:a16="http://schemas.microsoft.com/office/drawing/2014/main" id="{43CB4616-8ACE-AE44-9F20-01817929A4E1}"/>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296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589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400" dirty="0">
                <a:ea typeface="+mn-lt"/>
                <a:cs typeface="+mn-lt"/>
              </a:rPr>
              <a:t>Logistic Regression V.S. Naive Bayes</a:t>
            </a:r>
          </a:p>
        </p:txBody>
      </p:sp>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352291" y="5310657"/>
            <a:ext cx="11790607" cy="1845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ea typeface="+mn-lt"/>
                <a:cs typeface="+mn-lt"/>
              </a:rPr>
              <a:t>Developing Set is 500 tweets from Sentiment140</a:t>
            </a:r>
          </a:p>
          <a:p>
            <a:pPr>
              <a:lnSpc>
                <a:spcPct val="150000"/>
              </a:lnSpc>
            </a:pPr>
            <a:endParaRPr lang="en-US" sz="2000">
              <a:ea typeface="+mn-lt"/>
              <a:cs typeface="+mn-lt"/>
            </a:endParaRPr>
          </a:p>
          <a:p>
            <a:pPr>
              <a:lnSpc>
                <a:spcPct val="150000"/>
              </a:lnSpc>
            </a:pPr>
            <a:br>
              <a:rPr lang="en-US"/>
            </a:br>
            <a:endParaRPr lang="en-US" sz="2000">
              <a:cs typeface="Calibri"/>
            </a:endParaRPr>
          </a:p>
        </p:txBody>
      </p:sp>
      <p:sp>
        <p:nvSpPr>
          <p:cNvPr id="3" name="TextBox 2">
            <a:extLst>
              <a:ext uri="{FF2B5EF4-FFF2-40B4-BE49-F238E27FC236}">
                <a16:creationId xmlns:a16="http://schemas.microsoft.com/office/drawing/2014/main" id="{B4F03791-6039-439F-B5B9-BF63E6CD87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graphicFrame>
        <p:nvGraphicFramePr>
          <p:cNvPr id="8" name="Table 7">
            <a:extLst>
              <a:ext uri="{FF2B5EF4-FFF2-40B4-BE49-F238E27FC236}">
                <a16:creationId xmlns:a16="http://schemas.microsoft.com/office/drawing/2014/main" id="{17B3EDA9-C7DD-4B71-B254-6F5A904D00B8}"/>
              </a:ext>
            </a:extLst>
          </p:cNvPr>
          <p:cNvGraphicFramePr>
            <a:graphicFrameLocks noGrp="1"/>
          </p:cNvGraphicFramePr>
          <p:nvPr/>
        </p:nvGraphicFramePr>
        <p:xfrm>
          <a:off x="676141" y="2101349"/>
          <a:ext cx="10936308" cy="2827020"/>
        </p:xfrm>
        <a:graphic>
          <a:graphicData uri="http://schemas.openxmlformats.org/drawingml/2006/table">
            <a:tbl>
              <a:tblPr firstRow="1" bandRow="1">
                <a:tableStyleId>{5C22544A-7EE6-4342-B048-85BDC9FD1C3A}</a:tableStyleId>
              </a:tblPr>
              <a:tblGrid>
                <a:gridCol w="2734077">
                  <a:extLst>
                    <a:ext uri="{9D8B030D-6E8A-4147-A177-3AD203B41FA5}">
                      <a16:colId xmlns:a16="http://schemas.microsoft.com/office/drawing/2014/main" val="303273186"/>
                    </a:ext>
                  </a:extLst>
                </a:gridCol>
                <a:gridCol w="2734077">
                  <a:extLst>
                    <a:ext uri="{9D8B030D-6E8A-4147-A177-3AD203B41FA5}">
                      <a16:colId xmlns:a16="http://schemas.microsoft.com/office/drawing/2014/main" val="1688879979"/>
                    </a:ext>
                  </a:extLst>
                </a:gridCol>
                <a:gridCol w="2734077">
                  <a:extLst>
                    <a:ext uri="{9D8B030D-6E8A-4147-A177-3AD203B41FA5}">
                      <a16:colId xmlns:a16="http://schemas.microsoft.com/office/drawing/2014/main" val="4107329874"/>
                    </a:ext>
                  </a:extLst>
                </a:gridCol>
                <a:gridCol w="2734077">
                  <a:extLst>
                    <a:ext uri="{9D8B030D-6E8A-4147-A177-3AD203B41FA5}">
                      <a16:colId xmlns:a16="http://schemas.microsoft.com/office/drawing/2014/main" val="1270048070"/>
                    </a:ext>
                  </a:extLst>
                </a:gridCol>
              </a:tblGrid>
              <a:tr h="355420">
                <a:tc>
                  <a:txBody>
                    <a:bodyPr/>
                    <a:lstStyle/>
                    <a:p>
                      <a:pPr rtl="0" fontAlgn="t">
                        <a:spcBef>
                          <a:spcPts val="0"/>
                        </a:spcBef>
                        <a:spcAft>
                          <a:spcPts val="0"/>
                        </a:spcAft>
                      </a:pPr>
                      <a:r>
                        <a:rPr lang="en-US" sz="1400">
                          <a:effectLst/>
                        </a:rPr>
                        <a:t>Methods</a:t>
                      </a:r>
                      <a:endParaRPr lang="en-US">
                        <a:effectLst/>
                      </a:endParaRPr>
                    </a:p>
                  </a:txBody>
                  <a:tcPr marL="95250" marR="95250" marT="95250" marB="95250"/>
                </a:tc>
                <a:tc>
                  <a:txBody>
                    <a:bodyPr/>
                    <a:lstStyle/>
                    <a:p>
                      <a:pPr rtl="0" fontAlgn="t">
                        <a:spcBef>
                          <a:spcPts val="0"/>
                        </a:spcBef>
                        <a:spcAft>
                          <a:spcPts val="0"/>
                        </a:spcAft>
                      </a:pPr>
                      <a:r>
                        <a:rPr lang="en-US" sz="1400">
                          <a:effectLst/>
                        </a:rPr>
                        <a:t>Features representation</a:t>
                      </a:r>
                      <a:endParaRPr lang="en-US">
                        <a:effectLst/>
                      </a:endParaRPr>
                    </a:p>
                  </a:txBody>
                  <a:tcPr marL="95250" marR="95250" marT="95250" marB="95250"/>
                </a:tc>
                <a:tc>
                  <a:txBody>
                    <a:bodyPr/>
                    <a:lstStyle/>
                    <a:p>
                      <a:pPr rtl="0" fontAlgn="t">
                        <a:spcBef>
                          <a:spcPts val="0"/>
                        </a:spcBef>
                        <a:spcAft>
                          <a:spcPts val="0"/>
                        </a:spcAft>
                      </a:pPr>
                      <a:r>
                        <a:rPr lang="en-US" sz="1400">
                          <a:effectLst/>
                        </a:rPr>
                        <a:t>Training Set</a:t>
                      </a:r>
                      <a:endParaRPr lang="en-US">
                        <a:effectLst/>
                      </a:endParaRPr>
                    </a:p>
                  </a:txBody>
                  <a:tcPr marL="95250" marR="95250" marT="95250" marB="95250"/>
                </a:tc>
                <a:tc>
                  <a:txBody>
                    <a:bodyPr/>
                    <a:lstStyle/>
                    <a:p>
                      <a:pPr rtl="0" fontAlgn="t">
                        <a:spcBef>
                          <a:spcPts val="0"/>
                        </a:spcBef>
                        <a:spcAft>
                          <a:spcPts val="0"/>
                        </a:spcAft>
                      </a:pPr>
                      <a:r>
                        <a:rPr lang="en-US" sz="1400">
                          <a:effectLst/>
                        </a:rPr>
                        <a:t>Accuracy </a:t>
                      </a:r>
                      <a:endParaRPr lang="en-US">
                        <a:effectLst/>
                      </a:endParaRPr>
                    </a:p>
                  </a:txBody>
                  <a:tcPr marL="95250" marR="95250" marT="95250" marB="95250"/>
                </a:tc>
                <a:extLst>
                  <a:ext uri="{0D108BD9-81ED-4DB2-BD59-A6C34878D82A}">
                    <a16:rowId xmlns:a16="http://schemas.microsoft.com/office/drawing/2014/main" val="2057795927"/>
                  </a:ext>
                </a:extLst>
              </a:tr>
              <a:tr h="355420">
                <a:tc rowSpan="3">
                  <a:txBody>
                    <a:bodyPr/>
                    <a:lstStyle/>
                    <a:p>
                      <a:pPr rtl="0" fontAlgn="t">
                        <a:spcBef>
                          <a:spcPts val="0"/>
                        </a:spcBef>
                        <a:spcAft>
                          <a:spcPts val="0"/>
                        </a:spcAft>
                      </a:pPr>
                      <a:r>
                        <a:rPr lang="en-US" sz="1400">
                          <a:effectLst/>
                        </a:rPr>
                        <a:t>Multinomial Naive Bayes</a:t>
                      </a:r>
                      <a:endParaRPr lang="en-US">
                        <a:effectLst/>
                      </a:endParaRPr>
                    </a:p>
                  </a:txBody>
                  <a:tcPr marL="95250" marR="95250" marT="95250" marB="95250"/>
                </a:tc>
                <a:tc rowSpan="6">
                  <a:txBody>
                    <a:bodyPr/>
                    <a:lstStyle/>
                    <a:p>
                      <a:pPr rtl="0" fontAlgn="t">
                        <a:spcBef>
                          <a:spcPts val="0"/>
                        </a:spcBef>
                        <a:spcAft>
                          <a:spcPts val="0"/>
                        </a:spcAft>
                      </a:pPr>
                      <a:r>
                        <a:rPr lang="en-US" sz="1400">
                          <a:effectLst/>
                        </a:rPr>
                        <a:t>TF-IDF</a:t>
                      </a:r>
                      <a:endParaRPr lang="en-US">
                        <a:effectLst/>
                      </a:endParaRPr>
                    </a:p>
                    <a:p>
                      <a:pPr rtl="0" fontAlgn="t">
                        <a:spcBef>
                          <a:spcPts val="0"/>
                        </a:spcBef>
                        <a:spcAft>
                          <a:spcPts val="0"/>
                        </a:spcAft>
                      </a:pPr>
                      <a:br>
                        <a:rPr lang="en-US">
                          <a:effectLst/>
                        </a:rPr>
                      </a:br>
                      <a:r>
                        <a:rPr lang="en-US" sz="1400">
                          <a:effectLst/>
                        </a:rPr>
                        <a:t>No Stop words</a:t>
                      </a:r>
                      <a:endParaRPr lang="en-US">
                        <a:effectLst/>
                      </a:endParaRPr>
                    </a:p>
                    <a:p>
                      <a:pPr rtl="0" fontAlgn="t">
                        <a:spcBef>
                          <a:spcPts val="0"/>
                        </a:spcBef>
                        <a:spcAft>
                          <a:spcPts val="0"/>
                        </a:spcAft>
                      </a:pPr>
                      <a:br>
                        <a:rPr lang="en-US">
                          <a:effectLst/>
                        </a:rPr>
                      </a:br>
                      <a:r>
                        <a:rPr lang="en-US" sz="1400">
                          <a:effectLst/>
                        </a:rPr>
                        <a:t>No punctuation</a:t>
                      </a:r>
                      <a:endParaRPr lang="en-US">
                        <a:effectLst/>
                      </a:endParaRPr>
                    </a:p>
                    <a:p>
                      <a:pPr rtl="0" fontAlgn="t">
                        <a:spcBef>
                          <a:spcPts val="0"/>
                        </a:spcBef>
                        <a:spcAft>
                          <a:spcPts val="0"/>
                        </a:spcAft>
                      </a:pPr>
                      <a:br>
                        <a:rPr lang="en-US">
                          <a:effectLst/>
                        </a:rPr>
                      </a:br>
                      <a:r>
                        <a:rPr lang="en-US" sz="1400">
                          <a:effectLst/>
                        </a:rPr>
                        <a:t>No URL</a:t>
                      </a:r>
                      <a:endParaRPr lang="en-US">
                        <a:effectLst/>
                      </a:endParaRPr>
                    </a:p>
                    <a:p>
                      <a:pPr rtl="0" fontAlgn="t">
                        <a:spcBef>
                          <a:spcPts val="0"/>
                        </a:spcBef>
                        <a:spcAft>
                          <a:spcPts val="0"/>
                        </a:spcAft>
                      </a:pPr>
                      <a:br>
                        <a:rPr lang="en-US">
                          <a:effectLst/>
                        </a:rPr>
                      </a:br>
                      <a:r>
                        <a:rPr lang="en-US" sz="1400">
                          <a:effectLst/>
                        </a:rPr>
                        <a:t>No mentions</a:t>
                      </a:r>
                      <a:endParaRPr lang="en-US">
                        <a:effectLst/>
                      </a:endParaRPr>
                    </a:p>
                  </a:txBody>
                  <a:tcPr marL="95250" marR="95250" marT="95250" marB="95250"/>
                </a:tc>
                <a:tc>
                  <a:txBody>
                    <a:bodyPr/>
                    <a:lstStyle/>
                    <a:p>
                      <a:pPr rtl="0" fontAlgn="t">
                        <a:spcBef>
                          <a:spcPts val="0"/>
                        </a:spcBef>
                        <a:spcAft>
                          <a:spcPts val="0"/>
                        </a:spcAft>
                      </a:pPr>
                      <a:r>
                        <a:rPr lang="en-US" sz="1400">
                          <a:effectLst/>
                        </a:rPr>
                        <a:t>20K</a:t>
                      </a:r>
                      <a:endParaRPr lang="en-US">
                        <a:effectLst/>
                      </a:endParaRPr>
                    </a:p>
                  </a:txBody>
                  <a:tcPr marL="95250" marR="95250" marT="95250" marB="95250"/>
                </a:tc>
                <a:tc>
                  <a:txBody>
                    <a:bodyPr/>
                    <a:lstStyle/>
                    <a:p>
                      <a:pPr rtl="0" fontAlgn="t">
                        <a:spcBef>
                          <a:spcPts val="0"/>
                        </a:spcBef>
                        <a:spcAft>
                          <a:spcPts val="0"/>
                        </a:spcAft>
                      </a:pPr>
                      <a:r>
                        <a:rPr lang="en-US" sz="1400">
                          <a:effectLst/>
                        </a:rPr>
                        <a:t>53.41%</a:t>
                      </a:r>
                      <a:endParaRPr lang="en-US">
                        <a:effectLst/>
                      </a:endParaRPr>
                    </a:p>
                  </a:txBody>
                  <a:tcPr marL="95250" marR="95250" marT="95250" marB="95250"/>
                </a:tc>
                <a:extLst>
                  <a:ext uri="{0D108BD9-81ED-4DB2-BD59-A6C34878D82A}">
                    <a16:rowId xmlns:a16="http://schemas.microsoft.com/office/drawing/2014/main" val="413714248"/>
                  </a:ext>
                </a:extLst>
              </a:tr>
              <a:tr h="355420">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400">
                          <a:effectLst/>
                        </a:rPr>
                        <a:t>50K</a:t>
                      </a:r>
                      <a:endParaRPr lang="en-US">
                        <a:effectLst/>
                      </a:endParaRPr>
                    </a:p>
                  </a:txBody>
                  <a:tcPr marL="95250" marR="95250" marT="95250" marB="95250"/>
                </a:tc>
                <a:tc>
                  <a:txBody>
                    <a:bodyPr/>
                    <a:lstStyle/>
                    <a:p>
                      <a:pPr rtl="0" fontAlgn="t">
                        <a:spcBef>
                          <a:spcPts val="0"/>
                        </a:spcBef>
                        <a:spcAft>
                          <a:spcPts val="0"/>
                        </a:spcAft>
                      </a:pPr>
                      <a:r>
                        <a:rPr lang="en-US" sz="1400">
                          <a:effectLst/>
                        </a:rPr>
                        <a:t>55.62%</a:t>
                      </a:r>
                      <a:endParaRPr lang="en-US">
                        <a:effectLst/>
                      </a:endParaRPr>
                    </a:p>
                  </a:txBody>
                  <a:tcPr marL="95250" marR="95250" marT="95250" marB="95250"/>
                </a:tc>
                <a:extLst>
                  <a:ext uri="{0D108BD9-81ED-4DB2-BD59-A6C34878D82A}">
                    <a16:rowId xmlns:a16="http://schemas.microsoft.com/office/drawing/2014/main" val="1771448673"/>
                  </a:ext>
                </a:extLst>
              </a:tr>
              <a:tr h="355420">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400">
                          <a:effectLst/>
                        </a:rPr>
                        <a:t>1.6M</a:t>
                      </a:r>
                      <a:endParaRPr lang="en-US">
                        <a:effectLst/>
                      </a:endParaRPr>
                    </a:p>
                  </a:txBody>
                  <a:tcPr marL="95250" marR="95250" marT="95250" marB="95250"/>
                </a:tc>
                <a:tc>
                  <a:txBody>
                    <a:bodyPr/>
                    <a:lstStyle/>
                    <a:p>
                      <a:pPr rtl="0" fontAlgn="t">
                        <a:spcBef>
                          <a:spcPts val="0"/>
                        </a:spcBef>
                        <a:spcAft>
                          <a:spcPts val="0"/>
                        </a:spcAft>
                      </a:pPr>
                      <a:r>
                        <a:rPr lang="en-US" sz="1400">
                          <a:effectLst/>
                        </a:rPr>
                        <a:t>56.43%</a:t>
                      </a:r>
                      <a:endParaRPr lang="en-US">
                        <a:effectLst/>
                      </a:endParaRPr>
                    </a:p>
                  </a:txBody>
                  <a:tcPr marL="95250" marR="95250" marT="95250" marB="95250"/>
                </a:tc>
                <a:extLst>
                  <a:ext uri="{0D108BD9-81ED-4DB2-BD59-A6C34878D82A}">
                    <a16:rowId xmlns:a16="http://schemas.microsoft.com/office/drawing/2014/main" val="808238242"/>
                  </a:ext>
                </a:extLst>
              </a:tr>
              <a:tr h="355420">
                <a:tc rowSpan="3">
                  <a:txBody>
                    <a:bodyPr/>
                    <a:lstStyle/>
                    <a:p>
                      <a:pPr rtl="0" fontAlgn="t">
                        <a:spcBef>
                          <a:spcPts val="0"/>
                        </a:spcBef>
                        <a:spcAft>
                          <a:spcPts val="0"/>
                        </a:spcAft>
                      </a:pPr>
                      <a:r>
                        <a:rPr lang="en-US" sz="1400">
                          <a:effectLst/>
                        </a:rPr>
                        <a:t>Logistic Regression (Multinomial)</a:t>
                      </a:r>
                      <a:endParaRPr lang="en-US">
                        <a:effectLst/>
                      </a:endParaRPr>
                    </a:p>
                    <a:p>
                      <a:pPr fontAlgn="t"/>
                      <a:br>
                        <a:rPr lang="en-US">
                          <a:effectLst/>
                        </a:rPr>
                      </a:br>
                      <a:endParaRPr lang="en-US">
                        <a:effectLst/>
                      </a:endParaRPr>
                    </a:p>
                  </a:txBody>
                  <a:tcPr marL="95250" marR="95250" marT="95250" marB="95250"/>
                </a:tc>
                <a:tc vMerge="1">
                  <a:txBody>
                    <a:bodyPr/>
                    <a:lstStyle/>
                    <a:p>
                      <a:endParaRPr lang="en-US"/>
                    </a:p>
                  </a:txBody>
                  <a:tcPr/>
                </a:tc>
                <a:tc>
                  <a:txBody>
                    <a:bodyPr/>
                    <a:lstStyle/>
                    <a:p>
                      <a:pPr rtl="0" fontAlgn="t">
                        <a:spcBef>
                          <a:spcPts val="0"/>
                        </a:spcBef>
                        <a:spcAft>
                          <a:spcPts val="0"/>
                        </a:spcAft>
                      </a:pPr>
                      <a:r>
                        <a:rPr lang="en-US" sz="1400">
                          <a:effectLst/>
                        </a:rPr>
                        <a:t>20K</a:t>
                      </a:r>
                      <a:endParaRPr lang="en-US">
                        <a:effectLst/>
                      </a:endParaRPr>
                    </a:p>
                  </a:txBody>
                  <a:tcPr marL="95250" marR="95250" marT="95250" marB="95250"/>
                </a:tc>
                <a:tc>
                  <a:txBody>
                    <a:bodyPr/>
                    <a:lstStyle/>
                    <a:p>
                      <a:pPr rtl="0" fontAlgn="t">
                        <a:spcBef>
                          <a:spcPts val="0"/>
                        </a:spcBef>
                        <a:spcAft>
                          <a:spcPts val="0"/>
                        </a:spcAft>
                      </a:pPr>
                      <a:r>
                        <a:rPr lang="en-US" sz="1400">
                          <a:effectLst/>
                        </a:rPr>
                        <a:t>54.02%</a:t>
                      </a:r>
                      <a:endParaRPr lang="en-US">
                        <a:effectLst/>
                      </a:endParaRPr>
                    </a:p>
                  </a:txBody>
                  <a:tcPr marL="95250" marR="95250" marT="95250" marB="95250"/>
                </a:tc>
                <a:extLst>
                  <a:ext uri="{0D108BD9-81ED-4DB2-BD59-A6C34878D82A}">
                    <a16:rowId xmlns:a16="http://schemas.microsoft.com/office/drawing/2014/main" val="1637565036"/>
                  </a:ext>
                </a:extLst>
              </a:tr>
              <a:tr h="355420">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400">
                          <a:effectLst/>
                        </a:rPr>
                        <a:t>50K</a:t>
                      </a:r>
                      <a:endParaRPr lang="en-US">
                        <a:effectLst/>
                      </a:endParaRPr>
                    </a:p>
                  </a:txBody>
                  <a:tcPr marL="95250" marR="95250" marT="95250" marB="95250"/>
                </a:tc>
                <a:tc>
                  <a:txBody>
                    <a:bodyPr/>
                    <a:lstStyle/>
                    <a:p>
                      <a:pPr rtl="0" fontAlgn="t">
                        <a:spcBef>
                          <a:spcPts val="0"/>
                        </a:spcBef>
                        <a:spcAft>
                          <a:spcPts val="0"/>
                        </a:spcAft>
                      </a:pPr>
                      <a:r>
                        <a:rPr lang="en-US" sz="1400">
                          <a:effectLst/>
                        </a:rPr>
                        <a:t>57.43%</a:t>
                      </a:r>
                      <a:endParaRPr lang="en-US">
                        <a:effectLst/>
                      </a:endParaRPr>
                    </a:p>
                  </a:txBody>
                  <a:tcPr marL="95250" marR="95250" marT="95250" marB="95250"/>
                </a:tc>
                <a:extLst>
                  <a:ext uri="{0D108BD9-81ED-4DB2-BD59-A6C34878D82A}">
                    <a16:rowId xmlns:a16="http://schemas.microsoft.com/office/drawing/2014/main" val="3875041712"/>
                  </a:ext>
                </a:extLst>
              </a:tr>
              <a:tr h="355420">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400">
                          <a:effectLst/>
                        </a:rPr>
                        <a:t>1.6M</a:t>
                      </a:r>
                      <a:endParaRPr lang="en-US">
                        <a:effectLst/>
                      </a:endParaRPr>
                    </a:p>
                  </a:txBody>
                  <a:tcPr marL="95250" marR="95250" marT="95250" marB="95250"/>
                </a:tc>
                <a:tc>
                  <a:txBody>
                    <a:bodyPr/>
                    <a:lstStyle/>
                    <a:p>
                      <a:pPr rtl="0" fontAlgn="t">
                        <a:spcBef>
                          <a:spcPts val="0"/>
                        </a:spcBef>
                        <a:spcAft>
                          <a:spcPts val="0"/>
                        </a:spcAft>
                      </a:pPr>
                      <a:r>
                        <a:rPr lang="en-US" sz="1400">
                          <a:effectLst/>
                        </a:rPr>
                        <a:t>58.63%</a:t>
                      </a:r>
                      <a:endParaRPr lang="en-US">
                        <a:effectLst/>
                      </a:endParaRPr>
                    </a:p>
                  </a:txBody>
                  <a:tcPr marL="95250" marR="95250" marT="95250" marB="95250"/>
                </a:tc>
                <a:extLst>
                  <a:ext uri="{0D108BD9-81ED-4DB2-BD59-A6C34878D82A}">
                    <a16:rowId xmlns:a16="http://schemas.microsoft.com/office/drawing/2014/main" val="54009916"/>
                  </a:ext>
                </a:extLst>
              </a:tr>
            </a:tbl>
          </a:graphicData>
        </a:graphic>
      </p:graphicFrame>
      <p:sp>
        <p:nvSpPr>
          <p:cNvPr id="6" name="Rectangle 5">
            <a:extLst>
              <a:ext uri="{FF2B5EF4-FFF2-40B4-BE49-F238E27FC236}">
                <a16:creationId xmlns:a16="http://schemas.microsoft.com/office/drawing/2014/main" id="{F13FC5B8-852C-4973-B5D1-C268966F62B7}"/>
              </a:ext>
            </a:extLst>
          </p:cNvPr>
          <p:cNvSpPr/>
          <p:nvPr/>
        </p:nvSpPr>
        <p:spPr>
          <a:xfrm flipV="1">
            <a:off x="353118" y="6195591"/>
            <a:ext cx="11357592" cy="270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3AE6A9-B22F-42A9-90A5-8441A5183931}"/>
              </a:ext>
            </a:extLst>
          </p:cNvPr>
          <p:cNvSpPr txBox="1"/>
          <p:nvPr/>
        </p:nvSpPr>
        <p:spPr>
          <a:xfrm>
            <a:off x="350949" y="6194738"/>
            <a:ext cx="114471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Ng, A. Y., &amp; Jordan, M. I. (2002). On discriminative vs. generative classifiers: A comparison of logistic regression and naive bayes. In </a:t>
            </a:r>
            <a:r>
              <a:rPr lang="en-US" sz="1400" i="1">
                <a:ea typeface="+mn-lt"/>
                <a:cs typeface="+mn-lt"/>
              </a:rPr>
              <a:t>Advances in neural information processing systems</a:t>
            </a:r>
            <a:r>
              <a:rPr lang="en-US" sz="1400">
                <a:ea typeface="+mn-lt"/>
                <a:cs typeface="+mn-lt"/>
              </a:rPr>
              <a:t> (pp. 841-848).</a:t>
            </a:r>
            <a:r>
              <a:rPr lang="en-US" sz="1400"/>
              <a:t>Click to add text</a:t>
            </a:r>
            <a:endParaRPr lang="en-US" sz="1400">
              <a:cs typeface="Calibri"/>
            </a:endParaRPr>
          </a:p>
        </p:txBody>
      </p:sp>
      <p:sp>
        <p:nvSpPr>
          <p:cNvPr id="14" name="TextBox 13">
            <a:extLst>
              <a:ext uri="{FF2B5EF4-FFF2-40B4-BE49-F238E27FC236}">
                <a16:creationId xmlns:a16="http://schemas.microsoft.com/office/drawing/2014/main" id="{D2A73E9A-A1D6-D741-8EC6-C21E3D5D506E}"/>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Model Selection with TF-IDF</a:t>
            </a:r>
          </a:p>
        </p:txBody>
      </p:sp>
      <p:sp>
        <p:nvSpPr>
          <p:cNvPr id="15" name="Rectangle 14">
            <a:extLst>
              <a:ext uri="{FF2B5EF4-FFF2-40B4-BE49-F238E27FC236}">
                <a16:creationId xmlns:a16="http://schemas.microsoft.com/office/drawing/2014/main" id="{5C165CEF-D0AD-1144-8BD6-88D6603C1FF1}"/>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932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589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400" dirty="0">
                <a:ea typeface="+mn-lt"/>
                <a:cs typeface="+mn-lt"/>
              </a:rPr>
              <a:t>Logistic Regression with different Feature Representations</a:t>
            </a:r>
          </a:p>
        </p:txBody>
      </p:sp>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486446" y="5938502"/>
            <a:ext cx="11790607" cy="1383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ea typeface="+mn-lt"/>
                <a:cs typeface="+mn-lt"/>
              </a:rPr>
              <a:t>Developing Set is 500 tweets from Sentiment140</a:t>
            </a:r>
          </a:p>
          <a:p>
            <a:pPr>
              <a:lnSpc>
                <a:spcPct val="150000"/>
              </a:lnSpc>
            </a:pPr>
            <a:br>
              <a:rPr lang="en-US"/>
            </a:br>
            <a:endParaRPr lang="en-US" sz="2000">
              <a:cs typeface="Calibri"/>
            </a:endParaRPr>
          </a:p>
        </p:txBody>
      </p:sp>
      <p:sp>
        <p:nvSpPr>
          <p:cNvPr id="3" name="TextBox 2">
            <a:extLst>
              <a:ext uri="{FF2B5EF4-FFF2-40B4-BE49-F238E27FC236}">
                <a16:creationId xmlns:a16="http://schemas.microsoft.com/office/drawing/2014/main" id="{B4F03791-6039-439F-B5B9-BF63E6CD87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graphicFrame>
        <p:nvGraphicFramePr>
          <p:cNvPr id="9" name="Table 8">
            <a:extLst>
              <a:ext uri="{FF2B5EF4-FFF2-40B4-BE49-F238E27FC236}">
                <a16:creationId xmlns:a16="http://schemas.microsoft.com/office/drawing/2014/main" id="{3EE87C02-A581-4BAC-BD3E-C3971D304284}"/>
              </a:ext>
            </a:extLst>
          </p:cNvPr>
          <p:cNvGraphicFramePr>
            <a:graphicFrameLocks noGrp="1"/>
          </p:cNvGraphicFramePr>
          <p:nvPr/>
        </p:nvGraphicFramePr>
        <p:xfrm>
          <a:off x="676140" y="1797676"/>
          <a:ext cx="9965014" cy="4215070"/>
        </p:xfrm>
        <a:graphic>
          <a:graphicData uri="http://schemas.openxmlformats.org/drawingml/2006/table">
            <a:tbl>
              <a:tblPr firstRow="1" bandRow="1">
                <a:tableStyleId>{5C22544A-7EE6-4342-B048-85BDC9FD1C3A}</a:tableStyleId>
              </a:tblPr>
              <a:tblGrid>
                <a:gridCol w="6031604">
                  <a:extLst>
                    <a:ext uri="{9D8B030D-6E8A-4147-A177-3AD203B41FA5}">
                      <a16:colId xmlns:a16="http://schemas.microsoft.com/office/drawing/2014/main" val="2630634763"/>
                    </a:ext>
                  </a:extLst>
                </a:gridCol>
                <a:gridCol w="3933410">
                  <a:extLst>
                    <a:ext uri="{9D8B030D-6E8A-4147-A177-3AD203B41FA5}">
                      <a16:colId xmlns:a16="http://schemas.microsoft.com/office/drawing/2014/main" val="742950083"/>
                    </a:ext>
                  </a:extLst>
                </a:gridCol>
              </a:tblGrid>
              <a:tr h="392124">
                <a:tc>
                  <a:txBody>
                    <a:bodyPr/>
                    <a:lstStyle/>
                    <a:p>
                      <a:pPr rtl="0" fontAlgn="t">
                        <a:lnSpc>
                          <a:spcPct val="150000"/>
                        </a:lnSpc>
                        <a:spcBef>
                          <a:spcPts val="0"/>
                        </a:spcBef>
                        <a:spcAft>
                          <a:spcPts val="0"/>
                        </a:spcAft>
                      </a:pPr>
                      <a:r>
                        <a:rPr lang="en-US" sz="1400">
                          <a:effectLst/>
                        </a:rPr>
                        <a:t>Features</a:t>
                      </a:r>
                      <a:endParaRPr lang="en-US">
                        <a:effectLst/>
                      </a:endParaRPr>
                    </a:p>
                  </a:txBody>
                  <a:tcPr marL="95250" marR="95250" marT="95250" marB="95250"/>
                </a:tc>
                <a:tc>
                  <a:txBody>
                    <a:bodyPr/>
                    <a:lstStyle/>
                    <a:p>
                      <a:pPr rtl="0" fontAlgn="t">
                        <a:lnSpc>
                          <a:spcPct val="150000"/>
                        </a:lnSpc>
                        <a:spcBef>
                          <a:spcPts val="0"/>
                        </a:spcBef>
                        <a:spcAft>
                          <a:spcPts val="0"/>
                        </a:spcAft>
                      </a:pPr>
                      <a:r>
                        <a:rPr lang="en-US" sz="1400">
                          <a:effectLst/>
                        </a:rPr>
                        <a:t>Accuracy </a:t>
                      </a:r>
                      <a:endParaRPr lang="en-US">
                        <a:effectLst/>
                      </a:endParaRPr>
                    </a:p>
                  </a:txBody>
                  <a:tcPr marL="95250" marR="95250" marT="95250" marB="95250"/>
                </a:tc>
                <a:extLst>
                  <a:ext uri="{0D108BD9-81ED-4DB2-BD59-A6C34878D82A}">
                    <a16:rowId xmlns:a16="http://schemas.microsoft.com/office/drawing/2014/main" val="3847301591"/>
                  </a:ext>
                </a:extLst>
              </a:tr>
              <a:tr h="493690">
                <a:tc>
                  <a:txBody>
                    <a:bodyPr/>
                    <a:lstStyle/>
                    <a:p>
                      <a:pPr rtl="0" fontAlgn="t">
                        <a:lnSpc>
                          <a:spcPct val="150000"/>
                        </a:lnSpc>
                        <a:spcBef>
                          <a:spcPts val="0"/>
                        </a:spcBef>
                        <a:spcAft>
                          <a:spcPts val="0"/>
                        </a:spcAft>
                      </a:pPr>
                      <a:r>
                        <a:rPr lang="en-US" sz="1400">
                          <a:effectLst/>
                        </a:rPr>
                        <a:t>No Stopwords, Punctuation, Capital letters etc</a:t>
                      </a:r>
                      <a:endParaRPr lang="en-US" err="1">
                        <a:effectLst/>
                      </a:endParaRPr>
                    </a:p>
                  </a:txBody>
                  <a:tcPr marL="95250" marR="95250" marT="95250" marB="95250"/>
                </a:tc>
                <a:tc>
                  <a:txBody>
                    <a:bodyPr/>
                    <a:lstStyle/>
                    <a:p>
                      <a:pPr rtl="0" fontAlgn="t">
                        <a:lnSpc>
                          <a:spcPct val="150000"/>
                        </a:lnSpc>
                        <a:spcBef>
                          <a:spcPts val="0"/>
                        </a:spcBef>
                        <a:spcAft>
                          <a:spcPts val="0"/>
                        </a:spcAft>
                      </a:pPr>
                      <a:r>
                        <a:rPr lang="en-US" sz="1400">
                          <a:effectLst/>
                        </a:rPr>
                        <a:t>58.63%</a:t>
                      </a:r>
                      <a:endParaRPr lang="en-US">
                        <a:effectLst/>
                      </a:endParaRPr>
                    </a:p>
                  </a:txBody>
                  <a:tcPr marL="95250" marR="95250" marT="95250" marB="95250"/>
                </a:tc>
                <a:extLst>
                  <a:ext uri="{0D108BD9-81ED-4DB2-BD59-A6C34878D82A}">
                    <a16:rowId xmlns:a16="http://schemas.microsoft.com/office/drawing/2014/main" val="2405975963"/>
                  </a:ext>
                </a:extLst>
              </a:tr>
              <a:tr h="772732">
                <a:tc>
                  <a:txBody>
                    <a:bodyPr/>
                    <a:lstStyle/>
                    <a:p>
                      <a:pPr rtl="0" fontAlgn="t">
                        <a:lnSpc>
                          <a:spcPct val="150000"/>
                        </a:lnSpc>
                        <a:spcBef>
                          <a:spcPts val="0"/>
                        </a:spcBef>
                        <a:spcAft>
                          <a:spcPts val="0"/>
                        </a:spcAft>
                      </a:pPr>
                      <a:r>
                        <a:rPr lang="en-US" sz="1400">
                          <a:effectLst/>
                        </a:rPr>
                        <a:t>No Stopwords, </a:t>
                      </a:r>
                      <a:r>
                        <a:rPr lang="en-US" sz="1400" b="0" i="0" u="none" strike="noStrike" noProof="0">
                          <a:effectLst/>
                          <a:latin typeface="Calibri"/>
                        </a:rPr>
                        <a:t>Capital letter, </a:t>
                      </a:r>
                      <a:r>
                        <a:rPr lang="en-US" sz="1400">
                          <a:effectLst/>
                        </a:rPr>
                        <a:t>etc</a:t>
                      </a:r>
                      <a:endParaRPr lang="en-US">
                        <a:effectLst/>
                      </a:endParaRPr>
                    </a:p>
                    <a:p>
                      <a:pPr lvl="0" rtl="0">
                        <a:lnSpc>
                          <a:spcPct val="150000"/>
                        </a:lnSpc>
                        <a:spcBef>
                          <a:spcPts val="0"/>
                        </a:spcBef>
                        <a:spcAft>
                          <a:spcPts val="0"/>
                        </a:spcAft>
                        <a:buNone/>
                      </a:pPr>
                      <a:r>
                        <a:rPr lang="en-US" sz="1400">
                          <a:effectLst/>
                        </a:rPr>
                        <a:t>With Emoticons, Emoji and punctuation</a:t>
                      </a:r>
                      <a:endParaRPr lang="en-US">
                        <a:effectLst/>
                      </a:endParaRPr>
                    </a:p>
                  </a:txBody>
                  <a:tcPr marL="95250" marR="95250" marT="95250" marB="95250"/>
                </a:tc>
                <a:tc>
                  <a:txBody>
                    <a:bodyPr/>
                    <a:lstStyle/>
                    <a:p>
                      <a:pPr rtl="0" fontAlgn="t">
                        <a:lnSpc>
                          <a:spcPct val="150000"/>
                        </a:lnSpc>
                        <a:spcBef>
                          <a:spcPts val="0"/>
                        </a:spcBef>
                        <a:spcAft>
                          <a:spcPts val="0"/>
                        </a:spcAft>
                      </a:pPr>
                      <a:r>
                        <a:rPr lang="en-US" sz="1400">
                          <a:effectLst/>
                        </a:rPr>
                        <a:t>58.23%</a:t>
                      </a:r>
                      <a:endParaRPr lang="en-US">
                        <a:effectLst/>
                      </a:endParaRPr>
                    </a:p>
                  </a:txBody>
                  <a:tcPr marL="95250" marR="95250" marT="95250" marB="95250"/>
                </a:tc>
                <a:extLst>
                  <a:ext uri="{0D108BD9-81ED-4DB2-BD59-A6C34878D82A}">
                    <a16:rowId xmlns:a16="http://schemas.microsoft.com/office/drawing/2014/main" val="2256905946"/>
                  </a:ext>
                </a:extLst>
              </a:tr>
              <a:tr h="772732">
                <a:tc>
                  <a:txBody>
                    <a:bodyPr/>
                    <a:lstStyle/>
                    <a:p>
                      <a:pPr lvl="0">
                        <a:lnSpc>
                          <a:spcPct val="150000"/>
                        </a:lnSpc>
                        <a:spcBef>
                          <a:spcPts val="0"/>
                        </a:spcBef>
                        <a:spcAft>
                          <a:spcPts val="0"/>
                        </a:spcAft>
                        <a:buNone/>
                      </a:pPr>
                      <a:r>
                        <a:rPr lang="en-US" sz="1400" b="0" i="0" u="none" strike="noStrike" noProof="0">
                          <a:effectLst/>
                        </a:rPr>
                        <a:t>No Stopwords, Punctuation, Capital letter, etc</a:t>
                      </a:r>
                    </a:p>
                    <a:p>
                      <a:pPr lvl="0">
                        <a:lnSpc>
                          <a:spcPct val="150000"/>
                        </a:lnSpc>
                        <a:spcBef>
                          <a:spcPts val="0"/>
                        </a:spcBef>
                        <a:spcAft>
                          <a:spcPts val="0"/>
                        </a:spcAft>
                        <a:buNone/>
                      </a:pPr>
                      <a:r>
                        <a:rPr lang="en-US" sz="1400" b="0" i="0" u="none" strike="noStrike" noProof="0">
                          <a:effectLst/>
                        </a:rPr>
                        <a:t>With Emoticons, Emoji and punctuation</a:t>
                      </a:r>
                      <a:endParaRPr lang="en-US"/>
                    </a:p>
                  </a:txBody>
                  <a:tcPr marL="95250" marR="95250" marT="95250" marB="95250"/>
                </a:tc>
                <a:tc>
                  <a:txBody>
                    <a:bodyPr/>
                    <a:lstStyle/>
                    <a:p>
                      <a:pPr lvl="0">
                        <a:lnSpc>
                          <a:spcPct val="150000"/>
                        </a:lnSpc>
                        <a:spcBef>
                          <a:spcPts val="0"/>
                        </a:spcBef>
                        <a:spcAft>
                          <a:spcPts val="0"/>
                        </a:spcAft>
                        <a:buNone/>
                      </a:pPr>
                      <a:r>
                        <a:rPr lang="en-US" sz="1400">
                          <a:effectLst/>
                        </a:rPr>
                        <a:t>57.63%</a:t>
                      </a:r>
                    </a:p>
                  </a:txBody>
                  <a:tcPr marL="95250" marR="95250" marT="95250" marB="95250"/>
                </a:tc>
                <a:extLst>
                  <a:ext uri="{0D108BD9-81ED-4DB2-BD59-A6C34878D82A}">
                    <a16:rowId xmlns:a16="http://schemas.microsoft.com/office/drawing/2014/main" val="1294735974"/>
                  </a:ext>
                </a:extLst>
              </a:tr>
              <a:tr h="525887">
                <a:tc>
                  <a:txBody>
                    <a:bodyPr/>
                    <a:lstStyle/>
                    <a:p>
                      <a:pPr rtl="0" fontAlgn="t">
                        <a:lnSpc>
                          <a:spcPct val="150000"/>
                        </a:lnSpc>
                        <a:spcBef>
                          <a:spcPts val="0"/>
                        </a:spcBef>
                        <a:spcAft>
                          <a:spcPts val="0"/>
                        </a:spcAft>
                      </a:pPr>
                      <a:r>
                        <a:rPr lang="en-US" sz="1400">
                          <a:effectLst/>
                        </a:rPr>
                        <a:t>With Emoticons, Emoji, Punctuation and </a:t>
                      </a:r>
                      <a:r>
                        <a:rPr lang="en-US" sz="1400" err="1">
                          <a:effectLst/>
                        </a:rPr>
                        <a:t>StopWords</a:t>
                      </a:r>
                      <a:endParaRPr lang="en-US" err="1">
                        <a:effectLst/>
                      </a:endParaRPr>
                    </a:p>
                  </a:txBody>
                  <a:tcPr marL="95250" marR="95250" marT="95250" marB="95250"/>
                </a:tc>
                <a:tc>
                  <a:txBody>
                    <a:bodyPr/>
                    <a:lstStyle/>
                    <a:p>
                      <a:pPr rtl="0" fontAlgn="t">
                        <a:lnSpc>
                          <a:spcPct val="150000"/>
                        </a:lnSpc>
                        <a:spcBef>
                          <a:spcPts val="0"/>
                        </a:spcBef>
                        <a:spcAft>
                          <a:spcPts val="0"/>
                        </a:spcAft>
                      </a:pPr>
                      <a:r>
                        <a:rPr lang="en-US" sz="1400">
                          <a:effectLst/>
                        </a:rPr>
                        <a:t>57.23%</a:t>
                      </a:r>
                      <a:endParaRPr lang="en-US">
                        <a:effectLst/>
                      </a:endParaRPr>
                    </a:p>
                  </a:txBody>
                  <a:tcPr marL="95250" marR="95250" marT="95250" marB="95250"/>
                </a:tc>
                <a:extLst>
                  <a:ext uri="{0D108BD9-81ED-4DB2-BD59-A6C34878D82A}">
                    <a16:rowId xmlns:a16="http://schemas.microsoft.com/office/drawing/2014/main" val="2721550525"/>
                  </a:ext>
                </a:extLst>
              </a:tr>
              <a:tr h="536619">
                <a:tc>
                  <a:txBody>
                    <a:bodyPr/>
                    <a:lstStyle/>
                    <a:p>
                      <a:pPr rtl="0" fontAlgn="t">
                        <a:lnSpc>
                          <a:spcPct val="150000"/>
                        </a:lnSpc>
                        <a:spcBef>
                          <a:spcPts val="0"/>
                        </a:spcBef>
                        <a:spcAft>
                          <a:spcPts val="0"/>
                        </a:spcAft>
                      </a:pPr>
                      <a:r>
                        <a:rPr lang="en-US" sz="1400">
                          <a:effectLst/>
                        </a:rPr>
                        <a:t>With Emoticons, Emoji, Punctuation and Capital letters</a:t>
                      </a:r>
                      <a:endParaRPr lang="en-US">
                        <a:effectLst/>
                      </a:endParaRPr>
                    </a:p>
                  </a:txBody>
                  <a:tcPr marL="95250" marR="95250" marT="95250" marB="95250"/>
                </a:tc>
                <a:tc>
                  <a:txBody>
                    <a:bodyPr/>
                    <a:lstStyle/>
                    <a:p>
                      <a:pPr rtl="0" fontAlgn="t">
                        <a:lnSpc>
                          <a:spcPct val="150000"/>
                        </a:lnSpc>
                        <a:spcBef>
                          <a:spcPts val="0"/>
                        </a:spcBef>
                        <a:spcAft>
                          <a:spcPts val="0"/>
                        </a:spcAft>
                      </a:pPr>
                      <a:r>
                        <a:rPr lang="en-US" sz="1400">
                          <a:effectLst/>
                        </a:rPr>
                        <a:t>57.23%</a:t>
                      </a:r>
                      <a:endParaRPr lang="en-US">
                        <a:effectLst/>
                      </a:endParaRPr>
                    </a:p>
                  </a:txBody>
                  <a:tcPr marL="95250" marR="95250" marT="95250" marB="95250"/>
                </a:tc>
                <a:extLst>
                  <a:ext uri="{0D108BD9-81ED-4DB2-BD59-A6C34878D82A}">
                    <a16:rowId xmlns:a16="http://schemas.microsoft.com/office/drawing/2014/main" val="1093350346"/>
                  </a:ext>
                </a:extLst>
              </a:tr>
              <a:tr h="536618">
                <a:tc>
                  <a:txBody>
                    <a:bodyPr/>
                    <a:lstStyle/>
                    <a:p>
                      <a:pPr lvl="0" rtl="0">
                        <a:lnSpc>
                          <a:spcPct val="150000"/>
                        </a:lnSpc>
                        <a:spcBef>
                          <a:spcPts val="0"/>
                        </a:spcBef>
                        <a:spcAft>
                          <a:spcPts val="0"/>
                        </a:spcAft>
                        <a:buNone/>
                      </a:pPr>
                      <a:r>
                        <a:rPr lang="en-US" sz="1400">
                          <a:effectLst/>
                        </a:rPr>
                        <a:t>With Emoticons, Emoji, Punctuation, </a:t>
                      </a:r>
                      <a:r>
                        <a:rPr lang="en-US" sz="1400" err="1">
                          <a:effectLst/>
                        </a:rPr>
                        <a:t>StopWords</a:t>
                      </a:r>
                      <a:r>
                        <a:rPr lang="en-US" sz="1400">
                          <a:effectLst/>
                        </a:rPr>
                        <a:t> and Capital letters</a:t>
                      </a:r>
                      <a:endParaRPr lang="en-US">
                        <a:effectLst/>
                      </a:endParaRPr>
                    </a:p>
                  </a:txBody>
                  <a:tcPr marL="95250" marR="95250" marT="95250" marB="95250"/>
                </a:tc>
                <a:tc>
                  <a:txBody>
                    <a:bodyPr/>
                    <a:lstStyle/>
                    <a:p>
                      <a:pPr lvl="0" rtl="0">
                        <a:lnSpc>
                          <a:spcPct val="150000"/>
                        </a:lnSpc>
                        <a:spcBef>
                          <a:spcPts val="0"/>
                        </a:spcBef>
                        <a:spcAft>
                          <a:spcPts val="0"/>
                        </a:spcAft>
                        <a:buNone/>
                      </a:pPr>
                      <a:r>
                        <a:rPr lang="en-US" sz="1400">
                          <a:effectLst/>
                        </a:rPr>
                        <a:t>56.83%</a:t>
                      </a:r>
                      <a:endParaRPr lang="en-US">
                        <a:effectLst/>
                      </a:endParaRPr>
                    </a:p>
                  </a:txBody>
                  <a:tcPr marL="95250" marR="95250" marT="95250" marB="95250"/>
                </a:tc>
                <a:extLst>
                  <a:ext uri="{0D108BD9-81ED-4DB2-BD59-A6C34878D82A}">
                    <a16:rowId xmlns:a16="http://schemas.microsoft.com/office/drawing/2014/main" val="4059187402"/>
                  </a:ext>
                </a:extLst>
              </a:tr>
            </a:tbl>
          </a:graphicData>
        </a:graphic>
      </p:graphicFrame>
      <p:sp>
        <p:nvSpPr>
          <p:cNvPr id="10" name="TextBox 9">
            <a:extLst>
              <a:ext uri="{FF2B5EF4-FFF2-40B4-BE49-F238E27FC236}">
                <a16:creationId xmlns:a16="http://schemas.microsoft.com/office/drawing/2014/main" id="{AF140153-C6C2-48B1-B6B8-18512602EB1E}"/>
              </a:ext>
            </a:extLst>
          </p:cNvPr>
          <p:cNvSpPr txBox="1"/>
          <p:nvPr/>
        </p:nvSpPr>
        <p:spPr>
          <a:xfrm>
            <a:off x="6194738" y="59371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3" name="TextBox 12">
            <a:extLst>
              <a:ext uri="{FF2B5EF4-FFF2-40B4-BE49-F238E27FC236}">
                <a16:creationId xmlns:a16="http://schemas.microsoft.com/office/drawing/2014/main" id="{9ABD66DD-13C3-4E46-9E06-408DD2B27D8A}"/>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Model Selection with TF-IDF</a:t>
            </a:r>
          </a:p>
        </p:txBody>
      </p:sp>
      <p:sp>
        <p:nvSpPr>
          <p:cNvPr id="14" name="Rectangle 13">
            <a:extLst>
              <a:ext uri="{FF2B5EF4-FFF2-40B4-BE49-F238E27FC236}">
                <a16:creationId xmlns:a16="http://schemas.microsoft.com/office/drawing/2014/main" id="{1172BED3-0CAB-2748-9F34-18F8A0923EF0}"/>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42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09978" y="785612"/>
            <a:ext cx="11468635"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Arial"/>
              <a:buChar char="•"/>
            </a:pPr>
            <a:r>
              <a:rPr lang="en-US" sz="2400" dirty="0">
                <a:ea typeface="+mn-lt"/>
                <a:cs typeface="+mn-lt"/>
              </a:rPr>
              <a:t> Testing Data</a:t>
            </a:r>
            <a:endParaRPr lang="en-US" sz="1600" dirty="0"/>
          </a:p>
          <a:p>
            <a:pPr lvl="1">
              <a:lnSpc>
                <a:spcPct val="150000"/>
              </a:lnSpc>
              <a:buFont typeface="Arial"/>
              <a:buChar char="•"/>
            </a:pPr>
            <a:r>
              <a:rPr lang="en-US" sz="2400" dirty="0">
                <a:ea typeface="+mn-lt"/>
                <a:cs typeface="+mn-lt"/>
              </a:rPr>
              <a:t> Manually labelled 228 tweets from our own collected dataset</a:t>
            </a:r>
            <a:endParaRPr lang="en-US" sz="1600" dirty="0"/>
          </a:p>
          <a:p>
            <a:pPr>
              <a:lnSpc>
                <a:spcPct val="150000"/>
              </a:lnSpc>
              <a:buFont typeface="Arial"/>
              <a:buChar char="•"/>
            </a:pPr>
            <a:r>
              <a:rPr lang="en-US" sz="2400" dirty="0">
                <a:ea typeface="+mn-lt"/>
                <a:cs typeface="+mn-lt"/>
              </a:rPr>
              <a:t> Logistic Regression V.S. Lexicon Based Method </a:t>
            </a:r>
            <a:endParaRPr lang="en-US" sz="2400" dirty="0">
              <a:cs typeface="Calibri"/>
            </a:endParaRPr>
          </a:p>
          <a:p>
            <a:pPr lvl="1">
              <a:lnSpc>
                <a:spcPct val="150000"/>
              </a:lnSpc>
              <a:buFont typeface="Arial"/>
              <a:buChar char="•"/>
            </a:pPr>
            <a:r>
              <a:rPr lang="en-US" sz="2400" dirty="0">
                <a:ea typeface="+mn-lt"/>
                <a:cs typeface="+mn-lt"/>
              </a:rPr>
              <a:t> Lexicon Based (only Emoticons but no Emoji) for </a:t>
            </a:r>
            <a:r>
              <a:rPr lang="en-US" sz="2400" dirty="0" err="1">
                <a:ea typeface="+mn-lt"/>
                <a:cs typeface="+mn-lt"/>
              </a:rPr>
              <a:t>TextBlob</a:t>
            </a:r>
            <a:endParaRPr lang="en-US" sz="2400" dirty="0">
              <a:cs typeface="Calibri"/>
            </a:endParaRPr>
          </a:p>
          <a:p>
            <a:pPr lvl="1">
              <a:lnSpc>
                <a:spcPct val="150000"/>
              </a:lnSpc>
              <a:buFont typeface="Arial"/>
              <a:buChar char="•"/>
            </a:pPr>
            <a:r>
              <a:rPr lang="en-US" sz="2400" dirty="0">
                <a:ea typeface="+mn-lt"/>
                <a:cs typeface="+mn-lt"/>
              </a:rPr>
              <a:t> Feature representation for Logistic Regression:</a:t>
            </a:r>
            <a:endParaRPr lang="en-US" sz="1600" dirty="0"/>
          </a:p>
          <a:p>
            <a:pPr lvl="2">
              <a:buFont typeface="Arial"/>
              <a:buChar char="•"/>
            </a:pPr>
            <a:r>
              <a:rPr lang="en-US" sz="2000" dirty="0">
                <a:ea typeface="+mn-lt"/>
                <a:cs typeface="+mn-lt"/>
              </a:rPr>
              <a:t> With Emoticons, Emoji and Punctuations</a:t>
            </a:r>
          </a:p>
          <a:p>
            <a:pPr lvl="2">
              <a:buFont typeface="Arial"/>
              <a:buChar char="•"/>
            </a:pPr>
            <a:r>
              <a:rPr lang="en-US" sz="2000" dirty="0">
                <a:ea typeface="+mn-lt"/>
                <a:cs typeface="+mn-lt"/>
              </a:rPr>
              <a:t> No </a:t>
            </a:r>
            <a:r>
              <a:rPr lang="en-US" sz="2000" dirty="0" err="1">
                <a:ea typeface="+mn-lt"/>
                <a:cs typeface="+mn-lt"/>
              </a:rPr>
              <a:t>Stopwords</a:t>
            </a:r>
            <a:r>
              <a:rPr lang="en-US" sz="2000" dirty="0">
                <a:ea typeface="+mn-lt"/>
                <a:cs typeface="+mn-lt"/>
              </a:rPr>
              <a:t> or Capital letters</a:t>
            </a:r>
          </a:p>
        </p:txBody>
      </p:sp>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352291" y="5578967"/>
            <a:ext cx="11790607" cy="1383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000">
              <a:ea typeface="+mn-lt"/>
              <a:cs typeface="+mn-lt"/>
            </a:endParaRPr>
          </a:p>
          <a:p>
            <a:pPr>
              <a:lnSpc>
                <a:spcPct val="150000"/>
              </a:lnSpc>
            </a:pPr>
            <a:br>
              <a:rPr lang="en-US"/>
            </a:br>
            <a:endParaRPr lang="en-US" sz="2000">
              <a:cs typeface="Calibri"/>
            </a:endParaRPr>
          </a:p>
        </p:txBody>
      </p:sp>
      <p:sp>
        <p:nvSpPr>
          <p:cNvPr id="3" name="TextBox 2">
            <a:extLst>
              <a:ext uri="{FF2B5EF4-FFF2-40B4-BE49-F238E27FC236}">
                <a16:creationId xmlns:a16="http://schemas.microsoft.com/office/drawing/2014/main" id="{B4F03791-6039-439F-B5B9-BF63E6CD87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AF140153-C6C2-48B1-B6B8-18512602EB1E}"/>
              </a:ext>
            </a:extLst>
          </p:cNvPr>
          <p:cNvSpPr txBox="1"/>
          <p:nvPr/>
        </p:nvSpPr>
        <p:spPr>
          <a:xfrm>
            <a:off x="6194738" y="59371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graphicFrame>
        <p:nvGraphicFramePr>
          <p:cNvPr id="8" name="Table 7">
            <a:extLst>
              <a:ext uri="{FF2B5EF4-FFF2-40B4-BE49-F238E27FC236}">
                <a16:creationId xmlns:a16="http://schemas.microsoft.com/office/drawing/2014/main" id="{ED7AFF7D-BEFD-44EA-B53C-0BE1583BAB0D}"/>
              </a:ext>
            </a:extLst>
          </p:cNvPr>
          <p:cNvGraphicFramePr>
            <a:graphicFrameLocks noGrp="1"/>
          </p:cNvGraphicFramePr>
          <p:nvPr>
            <p:extLst>
              <p:ext uri="{D42A27DB-BD31-4B8C-83A1-F6EECF244321}">
                <p14:modId xmlns:p14="http://schemas.microsoft.com/office/powerpoint/2010/main" val="3007148353"/>
              </p:ext>
            </p:extLst>
          </p:nvPr>
        </p:nvGraphicFramePr>
        <p:xfrm>
          <a:off x="1129048" y="4489095"/>
          <a:ext cx="6857940" cy="987374"/>
        </p:xfrm>
        <a:graphic>
          <a:graphicData uri="http://schemas.openxmlformats.org/drawingml/2006/table">
            <a:tbl>
              <a:tblPr firstRow="1" bandRow="1">
                <a:tableStyleId>{5C22544A-7EE6-4342-B048-85BDC9FD1C3A}</a:tableStyleId>
              </a:tblPr>
              <a:tblGrid>
                <a:gridCol w="2285980">
                  <a:extLst>
                    <a:ext uri="{9D8B030D-6E8A-4147-A177-3AD203B41FA5}">
                      <a16:colId xmlns:a16="http://schemas.microsoft.com/office/drawing/2014/main" val="2981291481"/>
                    </a:ext>
                  </a:extLst>
                </a:gridCol>
                <a:gridCol w="2285980">
                  <a:extLst>
                    <a:ext uri="{9D8B030D-6E8A-4147-A177-3AD203B41FA5}">
                      <a16:colId xmlns:a16="http://schemas.microsoft.com/office/drawing/2014/main" val="2862475101"/>
                    </a:ext>
                  </a:extLst>
                </a:gridCol>
                <a:gridCol w="2285980">
                  <a:extLst>
                    <a:ext uri="{9D8B030D-6E8A-4147-A177-3AD203B41FA5}">
                      <a16:colId xmlns:a16="http://schemas.microsoft.com/office/drawing/2014/main" val="1189215644"/>
                    </a:ext>
                  </a:extLst>
                </a:gridCol>
              </a:tblGrid>
              <a:tr h="531663">
                <a:tc>
                  <a:txBody>
                    <a:bodyPr/>
                    <a:lstStyle/>
                    <a:p>
                      <a:pPr algn="ctr" fontAlgn="t"/>
                      <a:endParaRPr lang="en-US">
                        <a:effectLst/>
                      </a:endParaRPr>
                    </a:p>
                  </a:txBody>
                  <a:tcPr marL="95250" marR="95250" marT="95250" marB="95250"/>
                </a:tc>
                <a:tc>
                  <a:txBody>
                    <a:bodyPr/>
                    <a:lstStyle/>
                    <a:p>
                      <a:pPr algn="ctr" rtl="0" fontAlgn="t">
                        <a:spcBef>
                          <a:spcPts val="0"/>
                        </a:spcBef>
                        <a:spcAft>
                          <a:spcPts val="0"/>
                        </a:spcAft>
                      </a:pPr>
                      <a:r>
                        <a:rPr lang="en-US" sz="1400">
                          <a:effectLst/>
                        </a:rPr>
                        <a:t>Logistic Regression</a:t>
                      </a:r>
                      <a:endParaRPr lang="en-US">
                        <a:effectLst/>
                      </a:endParaRPr>
                    </a:p>
                  </a:txBody>
                  <a:tcPr marL="95250" marR="95250" marT="95250" marB="95250"/>
                </a:tc>
                <a:tc>
                  <a:txBody>
                    <a:bodyPr/>
                    <a:lstStyle/>
                    <a:p>
                      <a:pPr algn="ctr" rtl="0" fontAlgn="t">
                        <a:spcBef>
                          <a:spcPts val="0"/>
                        </a:spcBef>
                        <a:spcAft>
                          <a:spcPts val="0"/>
                        </a:spcAft>
                      </a:pPr>
                      <a:r>
                        <a:rPr lang="en-US" sz="1400" dirty="0">
                          <a:ea typeface="+mn-lt"/>
                          <a:cs typeface="+mn-lt"/>
                        </a:rPr>
                        <a:t>Lexicon Based Method </a:t>
                      </a:r>
                      <a:endParaRPr lang="en-US" dirty="0">
                        <a:effectLst/>
                      </a:endParaRPr>
                    </a:p>
                  </a:txBody>
                  <a:tcPr marL="95250" marR="95250" marT="95250" marB="95250"/>
                </a:tc>
                <a:extLst>
                  <a:ext uri="{0D108BD9-81ED-4DB2-BD59-A6C34878D82A}">
                    <a16:rowId xmlns:a16="http://schemas.microsoft.com/office/drawing/2014/main" val="1409869788"/>
                  </a:ext>
                </a:extLst>
              </a:tr>
              <a:tr h="455711">
                <a:tc>
                  <a:txBody>
                    <a:bodyPr/>
                    <a:lstStyle/>
                    <a:p>
                      <a:pPr algn="ctr" rtl="0" fontAlgn="t">
                        <a:spcBef>
                          <a:spcPts val="0"/>
                        </a:spcBef>
                        <a:spcAft>
                          <a:spcPts val="0"/>
                        </a:spcAft>
                      </a:pPr>
                      <a:r>
                        <a:rPr lang="en-US" sz="1400">
                          <a:effectLst/>
                        </a:rPr>
                        <a:t>Accuracy</a:t>
                      </a:r>
                      <a:endParaRPr lang="en-US">
                        <a:effectLst/>
                      </a:endParaRPr>
                    </a:p>
                  </a:txBody>
                  <a:tcPr marL="95250" marR="95250" marT="95250" marB="95250"/>
                </a:tc>
                <a:tc>
                  <a:txBody>
                    <a:bodyPr/>
                    <a:lstStyle/>
                    <a:p>
                      <a:pPr algn="ctr" rtl="0" fontAlgn="t">
                        <a:spcBef>
                          <a:spcPts val="0"/>
                        </a:spcBef>
                        <a:spcAft>
                          <a:spcPts val="0"/>
                        </a:spcAft>
                      </a:pPr>
                      <a:r>
                        <a:rPr lang="en-US" sz="1400">
                          <a:effectLst/>
                        </a:rPr>
                        <a:t>62%</a:t>
                      </a:r>
                      <a:endParaRPr lang="en-US">
                        <a:effectLst/>
                      </a:endParaRPr>
                    </a:p>
                  </a:txBody>
                  <a:tcPr marL="95250" marR="95250" marT="95250" marB="95250"/>
                </a:tc>
                <a:tc>
                  <a:txBody>
                    <a:bodyPr/>
                    <a:lstStyle/>
                    <a:p>
                      <a:pPr algn="ctr" rtl="0" fontAlgn="t">
                        <a:spcBef>
                          <a:spcPts val="0"/>
                        </a:spcBef>
                        <a:spcAft>
                          <a:spcPts val="0"/>
                        </a:spcAft>
                      </a:pPr>
                      <a:r>
                        <a:rPr lang="en-US" sz="1400" dirty="0">
                          <a:effectLst/>
                        </a:rPr>
                        <a:t>50%</a:t>
                      </a:r>
                      <a:endParaRPr lang="en-US" dirty="0">
                        <a:effectLst/>
                      </a:endParaRPr>
                    </a:p>
                  </a:txBody>
                  <a:tcPr marL="95250" marR="95250" marT="95250" marB="95250"/>
                </a:tc>
                <a:extLst>
                  <a:ext uri="{0D108BD9-81ED-4DB2-BD59-A6C34878D82A}">
                    <a16:rowId xmlns:a16="http://schemas.microsoft.com/office/drawing/2014/main" val="2975746376"/>
                  </a:ext>
                </a:extLst>
              </a:tr>
            </a:tbl>
          </a:graphicData>
        </a:graphic>
      </p:graphicFrame>
      <p:sp>
        <p:nvSpPr>
          <p:cNvPr id="13" name="TextBox 12">
            <a:extLst>
              <a:ext uri="{FF2B5EF4-FFF2-40B4-BE49-F238E27FC236}">
                <a16:creationId xmlns:a16="http://schemas.microsoft.com/office/drawing/2014/main" id="{A2EB274B-F8FB-4A35-AE2B-05FADA73301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176D30A-3935-BE47-A202-95AC7DF93AF5}"/>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Evaluation</a:t>
            </a:r>
          </a:p>
        </p:txBody>
      </p:sp>
      <p:sp>
        <p:nvSpPr>
          <p:cNvPr id="15" name="Rectangle 14">
            <a:extLst>
              <a:ext uri="{FF2B5EF4-FFF2-40B4-BE49-F238E27FC236}">
                <a16:creationId xmlns:a16="http://schemas.microsoft.com/office/drawing/2014/main" id="{A3C1A4F9-4C0A-AD42-9D7F-7B1A5524E6BF}"/>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277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347AFE-3842-4279-A016-0B4FB5EFBA55}"/>
              </a:ext>
            </a:extLst>
          </p:cNvPr>
          <p:cNvGrpSpPr/>
          <p:nvPr/>
        </p:nvGrpSpPr>
        <p:grpSpPr>
          <a:xfrm>
            <a:off x="2491923" y="1924626"/>
            <a:ext cx="988771" cy="707135"/>
            <a:chOff x="1666080" y="3059827"/>
            <a:chExt cx="988771" cy="707135"/>
          </a:xfrm>
        </p:grpSpPr>
        <p:cxnSp>
          <p:nvCxnSpPr>
            <p:cNvPr id="5" name="Straight Connector 4">
              <a:extLst>
                <a:ext uri="{FF2B5EF4-FFF2-40B4-BE49-F238E27FC236}">
                  <a16:creationId xmlns:a16="http://schemas.microsoft.com/office/drawing/2014/main" id="{8738F88B-0724-48F2-8230-D899F71855CE}"/>
                </a:ext>
              </a:extLst>
            </p:cNvPr>
            <p:cNvCxnSpPr>
              <a:cxnSpLocks/>
            </p:cNvCxnSpPr>
            <p:nvPr/>
          </p:nvCxnSpPr>
          <p:spPr>
            <a:xfrm flipH="1" flipV="1">
              <a:off x="2135655" y="3059827"/>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741384-B6F3-4D33-A565-5685838AED78}"/>
                </a:ext>
              </a:extLst>
            </p:cNvPr>
            <p:cNvCxnSpPr>
              <a:cxnSpLocks/>
            </p:cNvCxnSpPr>
            <p:nvPr/>
          </p:nvCxnSpPr>
          <p:spPr>
            <a:xfrm flipH="1">
              <a:off x="1666080" y="3062208"/>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11AF5C6-D63A-4326-B5F2-323F458C1EF5}"/>
              </a:ext>
            </a:extLst>
          </p:cNvPr>
          <p:cNvGrpSpPr/>
          <p:nvPr/>
        </p:nvGrpSpPr>
        <p:grpSpPr>
          <a:xfrm flipH="1">
            <a:off x="7569022" y="1974754"/>
            <a:ext cx="988771" cy="707135"/>
            <a:chOff x="4432701" y="2054542"/>
            <a:chExt cx="988771" cy="707135"/>
          </a:xfrm>
        </p:grpSpPr>
        <p:cxnSp>
          <p:nvCxnSpPr>
            <p:cNvPr id="8" name="Straight Connector 7">
              <a:extLst>
                <a:ext uri="{FF2B5EF4-FFF2-40B4-BE49-F238E27FC236}">
                  <a16:creationId xmlns:a16="http://schemas.microsoft.com/office/drawing/2014/main" id="{57DE65FA-4F94-4F3A-9252-BE7FE9D0D343}"/>
                </a:ext>
              </a:extLst>
            </p:cNvPr>
            <p:cNvCxnSpPr>
              <a:cxnSpLocks/>
            </p:cNvCxnSpPr>
            <p:nvPr/>
          </p:nvCxnSpPr>
          <p:spPr>
            <a:xfrm flipH="1" flipV="1">
              <a:off x="4902276" y="2054542"/>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96D1CD-C9C0-4BB8-B2CF-A6AA4AC5EC84}"/>
                </a:ext>
              </a:extLst>
            </p:cNvPr>
            <p:cNvCxnSpPr>
              <a:cxnSpLocks/>
            </p:cNvCxnSpPr>
            <p:nvPr/>
          </p:nvCxnSpPr>
          <p:spPr>
            <a:xfrm flipH="1">
              <a:off x="4432701" y="2056923"/>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1E7FD19-F609-4A58-B7EE-A35BC73E9BE6}"/>
              </a:ext>
            </a:extLst>
          </p:cNvPr>
          <p:cNvGrpSpPr/>
          <p:nvPr/>
        </p:nvGrpSpPr>
        <p:grpSpPr>
          <a:xfrm flipV="1">
            <a:off x="3640943" y="4725199"/>
            <a:ext cx="988771" cy="707135"/>
            <a:chOff x="1666080" y="3059827"/>
            <a:chExt cx="988771" cy="707135"/>
          </a:xfrm>
        </p:grpSpPr>
        <p:cxnSp>
          <p:nvCxnSpPr>
            <p:cNvPr id="11" name="Straight Connector 10">
              <a:extLst>
                <a:ext uri="{FF2B5EF4-FFF2-40B4-BE49-F238E27FC236}">
                  <a16:creationId xmlns:a16="http://schemas.microsoft.com/office/drawing/2014/main" id="{126C41F6-6B8D-4607-A4E4-7DEF2683B77E}"/>
                </a:ext>
              </a:extLst>
            </p:cNvPr>
            <p:cNvCxnSpPr>
              <a:cxnSpLocks/>
            </p:cNvCxnSpPr>
            <p:nvPr/>
          </p:nvCxnSpPr>
          <p:spPr>
            <a:xfrm flipH="1" flipV="1">
              <a:off x="2135655" y="3059827"/>
              <a:ext cx="519196" cy="707135"/>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F43596-0545-4084-A27B-41B6180B9A0E}"/>
                </a:ext>
              </a:extLst>
            </p:cNvPr>
            <p:cNvCxnSpPr>
              <a:cxnSpLocks/>
            </p:cNvCxnSpPr>
            <p:nvPr/>
          </p:nvCxnSpPr>
          <p:spPr>
            <a:xfrm flipH="1">
              <a:off x="1666080" y="3062208"/>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BC4570-EE1E-43E1-86DD-FA8D436FC278}"/>
              </a:ext>
            </a:extLst>
          </p:cNvPr>
          <p:cNvGrpSpPr/>
          <p:nvPr/>
        </p:nvGrpSpPr>
        <p:grpSpPr>
          <a:xfrm flipH="1" flipV="1">
            <a:off x="8762466" y="5065706"/>
            <a:ext cx="842991" cy="505342"/>
            <a:chOff x="1811860" y="3261620"/>
            <a:chExt cx="842991" cy="505342"/>
          </a:xfrm>
        </p:grpSpPr>
        <p:cxnSp>
          <p:nvCxnSpPr>
            <p:cNvPr id="14" name="Straight Connector 13">
              <a:extLst>
                <a:ext uri="{FF2B5EF4-FFF2-40B4-BE49-F238E27FC236}">
                  <a16:creationId xmlns:a16="http://schemas.microsoft.com/office/drawing/2014/main" id="{ACD7F489-5E53-441A-83F2-F9A5E2216227}"/>
                </a:ext>
              </a:extLst>
            </p:cNvPr>
            <p:cNvCxnSpPr>
              <a:cxnSpLocks/>
            </p:cNvCxnSpPr>
            <p:nvPr/>
          </p:nvCxnSpPr>
          <p:spPr>
            <a:xfrm flipH="1" flipV="1">
              <a:off x="2283816" y="3261620"/>
              <a:ext cx="371035" cy="50534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D6D3E7-09C5-4B2B-8ECD-9E46A84C5B07}"/>
                </a:ext>
              </a:extLst>
            </p:cNvPr>
            <p:cNvCxnSpPr>
              <a:cxnSpLocks/>
            </p:cNvCxnSpPr>
            <p:nvPr/>
          </p:nvCxnSpPr>
          <p:spPr>
            <a:xfrm flipH="1">
              <a:off x="1811860" y="3265029"/>
              <a:ext cx="471956"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5EC5C73-6EC9-4EB7-8378-6624CA828DD4}"/>
              </a:ext>
            </a:extLst>
          </p:cNvPr>
          <p:cNvGrpSpPr/>
          <p:nvPr/>
        </p:nvGrpSpPr>
        <p:grpSpPr>
          <a:xfrm>
            <a:off x="106425" y="1227811"/>
            <a:ext cx="2359507" cy="780682"/>
            <a:chOff x="-626775" y="2411599"/>
            <a:chExt cx="2359507" cy="780682"/>
          </a:xfrm>
        </p:grpSpPr>
        <p:sp>
          <p:nvSpPr>
            <p:cNvPr id="17" name="TextBox 16">
              <a:extLst>
                <a:ext uri="{FF2B5EF4-FFF2-40B4-BE49-F238E27FC236}">
                  <a16:creationId xmlns:a16="http://schemas.microsoft.com/office/drawing/2014/main" id="{2BD78257-1671-428D-A233-C747F127CCDE}"/>
                </a:ext>
              </a:extLst>
            </p:cNvPr>
            <p:cNvSpPr txBox="1"/>
            <p:nvPr/>
          </p:nvSpPr>
          <p:spPr>
            <a:xfrm>
              <a:off x="1007919" y="2411599"/>
              <a:ext cx="724812" cy="461665"/>
            </a:xfrm>
            <a:prstGeom prst="rect">
              <a:avLst/>
            </a:prstGeom>
            <a:noFill/>
          </p:spPr>
          <p:txBody>
            <a:bodyPr wrap="square" rtlCol="0">
              <a:spAutoFit/>
            </a:bodyPr>
            <a:lstStyle/>
            <a:p>
              <a:pPr algn="r"/>
              <a:r>
                <a:rPr lang="en-US" sz="2400" dirty="0">
                  <a:effectLst>
                    <a:outerShdw blurRad="50800" dist="38100" dir="2700000" algn="tl" rotWithShape="0">
                      <a:prstClr val="black">
                        <a:alpha val="40000"/>
                      </a:prstClr>
                    </a:outerShdw>
                  </a:effectLst>
                  <a:latin typeface="Franklin Gothic Heavy" panose="020B0903020102020204" pitchFamily="34" charset="0"/>
                </a:rPr>
                <a:t>01</a:t>
              </a:r>
            </a:p>
          </p:txBody>
        </p:sp>
        <p:sp>
          <p:nvSpPr>
            <p:cNvPr id="18" name="TextBox 17">
              <a:extLst>
                <a:ext uri="{FF2B5EF4-FFF2-40B4-BE49-F238E27FC236}">
                  <a16:creationId xmlns:a16="http://schemas.microsoft.com/office/drawing/2014/main" id="{5345B508-E171-4DF9-895D-43B9F48FE1DF}"/>
                </a:ext>
              </a:extLst>
            </p:cNvPr>
            <p:cNvSpPr txBox="1"/>
            <p:nvPr/>
          </p:nvSpPr>
          <p:spPr>
            <a:xfrm>
              <a:off x="-626775" y="2730616"/>
              <a:ext cx="2359507" cy="461665"/>
            </a:xfrm>
            <a:prstGeom prst="rect">
              <a:avLst/>
            </a:prstGeom>
            <a:noFill/>
          </p:spPr>
          <p:txBody>
            <a:bodyPr wrap="square" rtlCol="0">
              <a:spAutoFit/>
            </a:bodyPr>
            <a:lstStyle/>
            <a:p>
              <a:pPr algn="r"/>
              <a:r>
                <a:rPr lang="en-US" sz="2400" dirty="0">
                  <a:latin typeface="Franklin Gothic Demi Cond" panose="020B0706030402020204" pitchFamily="34" charset="0"/>
                </a:rPr>
                <a:t>Data Collection</a:t>
              </a:r>
              <a:endParaRPr lang="en-US" sz="3600" dirty="0">
                <a:latin typeface="Franklin Gothic Demi Cond" panose="020B0706030402020204" pitchFamily="34" charset="0"/>
              </a:endParaRPr>
            </a:p>
          </p:txBody>
        </p:sp>
      </p:grpSp>
      <p:grpSp>
        <p:nvGrpSpPr>
          <p:cNvPr id="19" name="Group 18">
            <a:extLst>
              <a:ext uri="{FF2B5EF4-FFF2-40B4-BE49-F238E27FC236}">
                <a16:creationId xmlns:a16="http://schemas.microsoft.com/office/drawing/2014/main" id="{984CF7C0-010C-4068-A29E-D1DFCE9B5B21}"/>
              </a:ext>
            </a:extLst>
          </p:cNvPr>
          <p:cNvGrpSpPr/>
          <p:nvPr/>
        </p:nvGrpSpPr>
        <p:grpSpPr>
          <a:xfrm>
            <a:off x="-47061" y="4538003"/>
            <a:ext cx="3619427" cy="1150014"/>
            <a:chOff x="270474" y="5072730"/>
            <a:chExt cx="2557925" cy="1150014"/>
          </a:xfrm>
        </p:grpSpPr>
        <p:sp>
          <p:nvSpPr>
            <p:cNvPr id="20" name="TextBox 19">
              <a:extLst>
                <a:ext uri="{FF2B5EF4-FFF2-40B4-BE49-F238E27FC236}">
                  <a16:creationId xmlns:a16="http://schemas.microsoft.com/office/drawing/2014/main" id="{D76DE3B3-162A-4A09-80C1-957645612A9C}"/>
                </a:ext>
              </a:extLst>
            </p:cNvPr>
            <p:cNvSpPr txBox="1"/>
            <p:nvPr/>
          </p:nvSpPr>
          <p:spPr>
            <a:xfrm>
              <a:off x="2103586" y="5072730"/>
              <a:ext cx="724812" cy="461665"/>
            </a:xfrm>
            <a:prstGeom prst="rect">
              <a:avLst/>
            </a:prstGeom>
            <a:noFill/>
          </p:spPr>
          <p:txBody>
            <a:bodyPr wrap="square" rtlCol="0">
              <a:spAutoFit/>
            </a:bodyPr>
            <a:lstStyle/>
            <a:p>
              <a:pPr algn="r"/>
              <a:r>
                <a:rPr lang="en-US" sz="2400" dirty="0">
                  <a:effectLst>
                    <a:outerShdw blurRad="50800" dist="38100" dir="2700000" algn="tl" rotWithShape="0">
                      <a:prstClr val="black">
                        <a:alpha val="40000"/>
                      </a:prstClr>
                    </a:outerShdw>
                  </a:effectLst>
                  <a:latin typeface="Franklin Gothic Heavy" panose="020B0903020102020204" pitchFamily="34" charset="0"/>
                </a:rPr>
                <a:t>02</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21" name="TextBox 20">
              <a:extLst>
                <a:ext uri="{FF2B5EF4-FFF2-40B4-BE49-F238E27FC236}">
                  <a16:creationId xmlns:a16="http://schemas.microsoft.com/office/drawing/2014/main" id="{C58BB4D3-F4C6-49FE-AB85-1238F3AC42AA}"/>
                </a:ext>
              </a:extLst>
            </p:cNvPr>
            <p:cNvSpPr txBox="1"/>
            <p:nvPr/>
          </p:nvSpPr>
          <p:spPr>
            <a:xfrm>
              <a:off x="270474" y="5391747"/>
              <a:ext cx="2557925" cy="830997"/>
            </a:xfrm>
            <a:prstGeom prst="rect">
              <a:avLst/>
            </a:prstGeom>
            <a:noFill/>
          </p:spPr>
          <p:txBody>
            <a:bodyPr wrap="square" rtlCol="0">
              <a:spAutoFit/>
            </a:bodyPr>
            <a:lstStyle/>
            <a:p>
              <a:pPr algn="r"/>
              <a:r>
                <a:rPr lang="en-US" sz="2400" dirty="0">
                  <a:latin typeface="Franklin Gothic Demi Cond" panose="020B0706030402020204" pitchFamily="34" charset="0"/>
                </a:rPr>
                <a:t>Feature</a:t>
              </a:r>
            </a:p>
            <a:p>
              <a:pPr algn="r"/>
              <a:r>
                <a:rPr lang="en-US" sz="2400" dirty="0">
                  <a:latin typeface="Franklin Gothic Demi Cond" panose="020B0706030402020204" pitchFamily="34" charset="0"/>
                </a:rPr>
                <a:t>Selection</a:t>
              </a:r>
            </a:p>
          </p:txBody>
        </p:sp>
      </p:grpSp>
      <p:grpSp>
        <p:nvGrpSpPr>
          <p:cNvPr id="22" name="Group 21">
            <a:extLst>
              <a:ext uri="{FF2B5EF4-FFF2-40B4-BE49-F238E27FC236}">
                <a16:creationId xmlns:a16="http://schemas.microsoft.com/office/drawing/2014/main" id="{78391F38-0788-4F2B-97B2-E1B2880E9B37}"/>
              </a:ext>
            </a:extLst>
          </p:cNvPr>
          <p:cNvGrpSpPr/>
          <p:nvPr/>
        </p:nvGrpSpPr>
        <p:grpSpPr>
          <a:xfrm>
            <a:off x="9541892" y="4885186"/>
            <a:ext cx="2818912" cy="1889430"/>
            <a:chOff x="9146176" y="5273815"/>
            <a:chExt cx="2818912" cy="1889430"/>
          </a:xfrm>
        </p:grpSpPr>
        <p:sp>
          <p:nvSpPr>
            <p:cNvPr id="23" name="TextBox 22">
              <a:extLst>
                <a:ext uri="{FF2B5EF4-FFF2-40B4-BE49-F238E27FC236}">
                  <a16:creationId xmlns:a16="http://schemas.microsoft.com/office/drawing/2014/main" id="{C1A5CBAD-037E-4406-A645-9CD380DB36A6}"/>
                </a:ext>
              </a:extLst>
            </p:cNvPr>
            <p:cNvSpPr txBox="1"/>
            <p:nvPr/>
          </p:nvSpPr>
          <p:spPr>
            <a:xfrm>
              <a:off x="9146176" y="5273815"/>
              <a:ext cx="724812" cy="461665"/>
            </a:xfrm>
            <a:prstGeom prst="rect">
              <a:avLst/>
            </a:prstGeom>
            <a:noFill/>
          </p:spPr>
          <p:txBody>
            <a:bodyPr wrap="square" rtlCol="0">
              <a:spAutoFit/>
            </a:bodyPr>
            <a:lstStyle/>
            <a:p>
              <a:r>
                <a:rPr lang="en-US" sz="2400" dirty="0">
                  <a:effectLst>
                    <a:outerShdw blurRad="50800" dist="38100" dir="2700000" algn="tl" rotWithShape="0">
                      <a:prstClr val="black">
                        <a:alpha val="40000"/>
                      </a:prstClr>
                    </a:outerShdw>
                  </a:effectLst>
                  <a:latin typeface="Franklin Gothic Heavy" panose="020B0903020102020204" pitchFamily="34" charset="0"/>
                </a:rPr>
                <a:t>04</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24" name="TextBox 23">
              <a:extLst>
                <a:ext uri="{FF2B5EF4-FFF2-40B4-BE49-F238E27FC236}">
                  <a16:creationId xmlns:a16="http://schemas.microsoft.com/office/drawing/2014/main" id="{EBFE8E00-D251-406A-AC1C-9B824BE274FE}"/>
                </a:ext>
              </a:extLst>
            </p:cNvPr>
            <p:cNvSpPr txBox="1"/>
            <p:nvPr/>
          </p:nvSpPr>
          <p:spPr>
            <a:xfrm>
              <a:off x="9152127" y="5593585"/>
              <a:ext cx="2812961" cy="1569660"/>
            </a:xfrm>
            <a:prstGeom prst="rect">
              <a:avLst/>
            </a:prstGeom>
            <a:noFill/>
          </p:spPr>
          <p:txBody>
            <a:bodyPr wrap="square" rtlCol="0">
              <a:spAutoFit/>
            </a:bodyPr>
            <a:lstStyle/>
            <a:p>
              <a:r>
                <a:rPr lang="en-ID" sz="2400" dirty="0">
                  <a:latin typeface="Franklin Gothic Demi Cond" panose="020B0706030402020204" pitchFamily="34" charset="0"/>
                </a:rPr>
                <a:t>Area Characteristics</a:t>
              </a:r>
            </a:p>
            <a:p>
              <a:r>
                <a:rPr lang="en-ID" sz="2400" dirty="0">
                  <a:latin typeface="Franklin Gothic Demi Cond" panose="020B0706030402020204" pitchFamily="34" charset="0"/>
                </a:rPr>
                <a:t>Based on clustering</a:t>
              </a:r>
            </a:p>
            <a:p>
              <a:r>
                <a:rPr lang="en-ID" sz="2400" dirty="0">
                  <a:latin typeface="Franklin Gothic Demi Cond" panose="020B0706030402020204" pitchFamily="34" charset="0"/>
                </a:rPr>
                <a:t>And Twitter analysis</a:t>
              </a:r>
            </a:p>
            <a:p>
              <a:endParaRPr lang="en-US" sz="2400" dirty="0">
                <a:latin typeface="Franklin Gothic Demi Cond" panose="020B0706030402020204" pitchFamily="34" charset="0"/>
              </a:endParaRPr>
            </a:p>
          </p:txBody>
        </p:sp>
      </p:grpSp>
      <p:cxnSp>
        <p:nvCxnSpPr>
          <p:cNvPr id="25" name="Straight Connector 24">
            <a:extLst>
              <a:ext uri="{FF2B5EF4-FFF2-40B4-BE49-F238E27FC236}">
                <a16:creationId xmlns:a16="http://schemas.microsoft.com/office/drawing/2014/main" id="{65C82F37-72C2-47AF-981B-60C5F78C3E8F}"/>
              </a:ext>
            </a:extLst>
          </p:cNvPr>
          <p:cNvCxnSpPr>
            <a:cxnSpLocks/>
          </p:cNvCxnSpPr>
          <p:nvPr/>
        </p:nvCxnSpPr>
        <p:spPr>
          <a:xfrm>
            <a:off x="3640943" y="3672254"/>
            <a:ext cx="619908" cy="4288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FC3832-81EC-4E3E-A8E5-CA7A71DEE6A7}"/>
              </a:ext>
            </a:extLst>
          </p:cNvPr>
          <p:cNvCxnSpPr>
            <a:cxnSpLocks/>
          </p:cNvCxnSpPr>
          <p:nvPr/>
        </p:nvCxnSpPr>
        <p:spPr>
          <a:xfrm flipV="1">
            <a:off x="5824801" y="3114931"/>
            <a:ext cx="1081936" cy="98613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936EEC-3136-40FF-8BBA-391440215BD7}"/>
              </a:ext>
            </a:extLst>
          </p:cNvPr>
          <p:cNvCxnSpPr>
            <a:cxnSpLocks/>
          </p:cNvCxnSpPr>
          <p:nvPr/>
        </p:nvCxnSpPr>
        <p:spPr>
          <a:xfrm flipH="1" flipV="1">
            <a:off x="7942028" y="3114931"/>
            <a:ext cx="880362" cy="881262"/>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BB62DDC-2968-4B60-A2A9-3309C1948A4E}"/>
              </a:ext>
            </a:extLst>
          </p:cNvPr>
          <p:cNvPicPr>
            <a:picLocks noChangeAspect="1"/>
          </p:cNvPicPr>
          <p:nvPr/>
        </p:nvPicPr>
        <p:blipFill>
          <a:blip r:embed="rId2"/>
          <a:stretch>
            <a:fillRect/>
          </a:stretch>
        </p:blipFill>
        <p:spPr>
          <a:xfrm>
            <a:off x="8252346" y="3602185"/>
            <a:ext cx="1554538" cy="1556307"/>
          </a:xfrm>
          <a:prstGeom prst="rect">
            <a:avLst/>
          </a:prstGeom>
        </p:spPr>
      </p:pic>
      <p:pic>
        <p:nvPicPr>
          <p:cNvPr id="29" name="Picture 28">
            <a:extLst>
              <a:ext uri="{FF2B5EF4-FFF2-40B4-BE49-F238E27FC236}">
                <a16:creationId xmlns:a16="http://schemas.microsoft.com/office/drawing/2014/main" id="{8175E6D9-B40E-48F5-B21F-72C5711377DE}"/>
              </a:ext>
            </a:extLst>
          </p:cNvPr>
          <p:cNvPicPr>
            <a:picLocks noChangeAspect="1"/>
          </p:cNvPicPr>
          <p:nvPr/>
        </p:nvPicPr>
        <p:blipFill>
          <a:blip r:embed="rId3"/>
          <a:stretch>
            <a:fillRect/>
          </a:stretch>
        </p:blipFill>
        <p:spPr>
          <a:xfrm>
            <a:off x="4247671" y="3465386"/>
            <a:ext cx="1554538" cy="1556306"/>
          </a:xfrm>
          <a:prstGeom prst="rect">
            <a:avLst/>
          </a:prstGeom>
        </p:spPr>
      </p:pic>
      <p:pic>
        <p:nvPicPr>
          <p:cNvPr id="31" name="Picture 30">
            <a:extLst>
              <a:ext uri="{FF2B5EF4-FFF2-40B4-BE49-F238E27FC236}">
                <a16:creationId xmlns:a16="http://schemas.microsoft.com/office/drawing/2014/main" id="{042EE8A4-A9C3-4235-AE70-A1E6A312E409}"/>
              </a:ext>
            </a:extLst>
          </p:cNvPr>
          <p:cNvPicPr>
            <a:picLocks noChangeAspect="1"/>
          </p:cNvPicPr>
          <p:nvPr/>
        </p:nvPicPr>
        <p:blipFill>
          <a:blip r:embed="rId4"/>
          <a:stretch>
            <a:fillRect/>
          </a:stretch>
        </p:blipFill>
        <p:spPr>
          <a:xfrm>
            <a:off x="6709247" y="2185219"/>
            <a:ext cx="1424763" cy="1426383"/>
          </a:xfrm>
          <a:prstGeom prst="rect">
            <a:avLst/>
          </a:prstGeom>
        </p:spPr>
      </p:pic>
      <p:grpSp>
        <p:nvGrpSpPr>
          <p:cNvPr id="32" name="Group 31">
            <a:extLst>
              <a:ext uri="{FF2B5EF4-FFF2-40B4-BE49-F238E27FC236}">
                <a16:creationId xmlns:a16="http://schemas.microsoft.com/office/drawing/2014/main" id="{7BFB7952-A197-4CFE-9951-9B0C3F522F21}"/>
              </a:ext>
            </a:extLst>
          </p:cNvPr>
          <p:cNvGrpSpPr/>
          <p:nvPr/>
        </p:nvGrpSpPr>
        <p:grpSpPr>
          <a:xfrm>
            <a:off x="8708480" y="1218862"/>
            <a:ext cx="2812961" cy="1519346"/>
            <a:chOff x="2766228" y="1552263"/>
            <a:chExt cx="2812961" cy="1519346"/>
          </a:xfrm>
        </p:grpSpPr>
        <p:sp>
          <p:nvSpPr>
            <p:cNvPr id="33" name="TextBox 32">
              <a:extLst>
                <a:ext uri="{FF2B5EF4-FFF2-40B4-BE49-F238E27FC236}">
                  <a16:creationId xmlns:a16="http://schemas.microsoft.com/office/drawing/2014/main" id="{108481C6-99C7-46D5-A4BC-3D8AE0D16C06}"/>
                </a:ext>
              </a:extLst>
            </p:cNvPr>
            <p:cNvSpPr txBox="1"/>
            <p:nvPr/>
          </p:nvSpPr>
          <p:spPr>
            <a:xfrm>
              <a:off x="2766229" y="1552263"/>
              <a:ext cx="724812" cy="461665"/>
            </a:xfrm>
            <a:prstGeom prst="rect">
              <a:avLst/>
            </a:prstGeom>
            <a:noFill/>
          </p:spPr>
          <p:txBody>
            <a:bodyPr wrap="square" rtlCol="0">
              <a:spAutoFit/>
            </a:bodyPr>
            <a:lstStyle/>
            <a:p>
              <a:r>
                <a:rPr lang="en-US" sz="2400" dirty="0">
                  <a:effectLst>
                    <a:outerShdw blurRad="50800" dist="38100" dir="2700000" algn="tl" rotWithShape="0">
                      <a:prstClr val="black">
                        <a:alpha val="40000"/>
                      </a:prstClr>
                    </a:outerShdw>
                  </a:effectLst>
                  <a:latin typeface="Franklin Gothic Heavy" panose="020B0903020102020204" pitchFamily="34" charset="0"/>
                </a:rPr>
                <a:t>03</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34" name="TextBox 33">
              <a:extLst>
                <a:ext uri="{FF2B5EF4-FFF2-40B4-BE49-F238E27FC236}">
                  <a16:creationId xmlns:a16="http://schemas.microsoft.com/office/drawing/2014/main" id="{C2F9D413-9971-4E73-AAFF-8EA8AF3825ED}"/>
                </a:ext>
              </a:extLst>
            </p:cNvPr>
            <p:cNvSpPr txBox="1"/>
            <p:nvPr/>
          </p:nvSpPr>
          <p:spPr>
            <a:xfrm>
              <a:off x="2766228" y="1871280"/>
              <a:ext cx="2812961" cy="1200329"/>
            </a:xfrm>
            <a:prstGeom prst="rect">
              <a:avLst/>
            </a:prstGeom>
            <a:noFill/>
          </p:spPr>
          <p:txBody>
            <a:bodyPr wrap="square" rtlCol="0">
              <a:spAutoFit/>
            </a:bodyPr>
            <a:lstStyle/>
            <a:p>
              <a:r>
                <a:rPr lang="en-US" sz="2400" dirty="0">
                  <a:latin typeface="Franklin Gothic Demi Cond" panose="020B0706030402020204" pitchFamily="34" charset="0"/>
                </a:rPr>
                <a:t>Area scoring</a:t>
              </a:r>
            </a:p>
            <a:p>
              <a:r>
                <a:rPr lang="en-US" sz="2400" dirty="0">
                  <a:latin typeface="Franklin Gothic Demi Cond" panose="020B0706030402020204" pitchFamily="34" charset="0"/>
                </a:rPr>
                <a:t>based on user preference</a:t>
              </a:r>
            </a:p>
          </p:txBody>
        </p:sp>
      </p:grpSp>
      <p:sp>
        <p:nvSpPr>
          <p:cNvPr id="35" name="Rectangle 34">
            <a:extLst>
              <a:ext uri="{FF2B5EF4-FFF2-40B4-BE49-F238E27FC236}">
                <a16:creationId xmlns:a16="http://schemas.microsoft.com/office/drawing/2014/main" id="{6EE4B10D-F6A3-4307-8446-D8C779A416B3}"/>
              </a:ext>
            </a:extLst>
          </p:cNvPr>
          <p:cNvSpPr/>
          <p:nvPr/>
        </p:nvSpPr>
        <p:spPr>
          <a:xfrm>
            <a:off x="544010" y="179270"/>
            <a:ext cx="2498889"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Process</a:t>
            </a:r>
            <a:endParaRPr lang="en-US" sz="6000" dirty="0">
              <a:solidFill>
                <a:schemeClr val="tx2">
                  <a:lumMod val="50000"/>
                </a:schemeClr>
              </a:solidFill>
              <a:latin typeface="Franklin Gothic Demi Cond" panose="020B0706030402020204" pitchFamily="34" charset="0"/>
            </a:endParaRPr>
          </a:p>
        </p:txBody>
      </p:sp>
      <p:pic>
        <p:nvPicPr>
          <p:cNvPr id="36" name="Picture 35">
            <a:extLst>
              <a:ext uri="{FF2B5EF4-FFF2-40B4-BE49-F238E27FC236}">
                <a16:creationId xmlns:a16="http://schemas.microsoft.com/office/drawing/2014/main" id="{EE61986E-87D9-4C41-8C11-EEC4631F9AD8}"/>
              </a:ext>
            </a:extLst>
          </p:cNvPr>
          <p:cNvPicPr>
            <a:picLocks noChangeAspect="1"/>
          </p:cNvPicPr>
          <p:nvPr/>
        </p:nvPicPr>
        <p:blipFill>
          <a:blip r:embed="rId5"/>
          <a:stretch>
            <a:fillRect/>
          </a:stretch>
        </p:blipFill>
        <p:spPr>
          <a:xfrm>
            <a:off x="2813517" y="2463452"/>
            <a:ext cx="1344534" cy="1346063"/>
          </a:xfrm>
          <a:prstGeom prst="rect">
            <a:avLst/>
          </a:prstGeom>
        </p:spPr>
      </p:pic>
    </p:spTree>
    <p:extLst>
      <p:ext uri="{BB962C8B-B14F-4D97-AF65-F5344CB8AC3E}">
        <p14:creationId xmlns:p14="http://schemas.microsoft.com/office/powerpoint/2010/main" val="26641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50"/>
                                        <p:tgtEl>
                                          <p:spTgt spid="36"/>
                                        </p:tgtEl>
                                      </p:cBhvr>
                                    </p:animEffect>
                                  </p:childTnLst>
                                </p:cTn>
                              </p:par>
                            </p:childTnLst>
                          </p:cTn>
                        </p:par>
                        <p:par>
                          <p:cTn id="8" fill="hold">
                            <p:stCondLst>
                              <p:cond delay="15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50"/>
                                        <p:tgtEl>
                                          <p:spTgt spid="4"/>
                                        </p:tgtEl>
                                      </p:cBhvr>
                                    </p:animEffect>
                                  </p:childTnLst>
                                </p:cTn>
                              </p:par>
                            </p:childTnLst>
                          </p:cTn>
                        </p:par>
                        <p:par>
                          <p:cTn id="12" fill="hold">
                            <p:stCondLst>
                              <p:cond delay="3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50"/>
                                        <p:tgtEl>
                                          <p:spTgt spid="16"/>
                                        </p:tgtEl>
                                      </p:cBhvr>
                                    </p:animEffect>
                                  </p:childTnLst>
                                </p:cTn>
                              </p:par>
                            </p:childTnLst>
                          </p:cTn>
                        </p:par>
                        <p:par>
                          <p:cTn id="16" fill="hold">
                            <p:stCondLst>
                              <p:cond delay="45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150"/>
                                        <p:tgtEl>
                                          <p:spTgt spid="25"/>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50"/>
                                        <p:tgtEl>
                                          <p:spTgt spid="29"/>
                                        </p:tgtEl>
                                      </p:cBhvr>
                                    </p:animEffect>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50"/>
                                        <p:tgtEl>
                                          <p:spTgt spid="10"/>
                                        </p:tgtEl>
                                      </p:cBhvr>
                                    </p:animEffect>
                                  </p:childTnLst>
                                </p:cTn>
                              </p:par>
                            </p:childTnLst>
                          </p:cTn>
                        </p:par>
                        <p:par>
                          <p:cTn id="28" fill="hold">
                            <p:stCondLst>
                              <p:cond delay="9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150"/>
                                        <p:tgtEl>
                                          <p:spTgt spid="19"/>
                                        </p:tgtEl>
                                      </p:cBhvr>
                                    </p:animEffect>
                                  </p:childTnLst>
                                </p:cTn>
                              </p:par>
                            </p:childTnLst>
                          </p:cTn>
                        </p:par>
                        <p:par>
                          <p:cTn id="32" fill="hold">
                            <p:stCondLst>
                              <p:cond delay="1050"/>
                            </p:stCondLst>
                            <p:childTnLst>
                              <p:par>
                                <p:cTn id="33" presetID="2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150"/>
                                        <p:tgtEl>
                                          <p:spTgt spid="26"/>
                                        </p:tgtEl>
                                      </p:cBhvr>
                                    </p:animEffect>
                                  </p:childTnLst>
                                </p:cTn>
                              </p:par>
                            </p:childTnLst>
                          </p:cTn>
                        </p:par>
                        <p:par>
                          <p:cTn id="36" fill="hold">
                            <p:stCondLst>
                              <p:cond delay="1200"/>
                            </p:stCondLst>
                            <p:childTnLst>
                              <p:par>
                                <p:cTn id="37" presetID="22" presetClass="entr" presetSubtype="8"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150"/>
                                        <p:tgtEl>
                                          <p:spTgt spid="31"/>
                                        </p:tgtEl>
                                      </p:cBhvr>
                                    </p:animEffect>
                                  </p:childTnLst>
                                </p:cTn>
                              </p:par>
                            </p:childTnLst>
                          </p:cTn>
                        </p:par>
                        <p:par>
                          <p:cTn id="40" fill="hold">
                            <p:stCondLst>
                              <p:cond delay="135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150"/>
                                        <p:tgtEl>
                                          <p:spTgt spid="7"/>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150"/>
                                        <p:tgtEl>
                                          <p:spTgt spid="32"/>
                                        </p:tgtEl>
                                      </p:cBhvr>
                                    </p:animEffect>
                                  </p:childTnLst>
                                </p:cTn>
                              </p:par>
                            </p:childTnLst>
                          </p:cTn>
                        </p:par>
                        <p:par>
                          <p:cTn id="48" fill="hold">
                            <p:stCondLst>
                              <p:cond delay="1650"/>
                            </p:stCondLst>
                            <p:childTnLst>
                              <p:par>
                                <p:cTn id="49" presetID="22" presetClass="entr" presetSubtype="1"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150"/>
                                        <p:tgtEl>
                                          <p:spTgt spid="27"/>
                                        </p:tgtEl>
                                      </p:cBhvr>
                                    </p:animEffect>
                                  </p:childTnLst>
                                </p:cTn>
                              </p:par>
                            </p:childTnLst>
                          </p:cTn>
                        </p:par>
                        <p:par>
                          <p:cTn id="52" fill="hold">
                            <p:stCondLst>
                              <p:cond delay="1800"/>
                            </p:stCondLst>
                            <p:childTnLst>
                              <p:par>
                                <p:cTn id="53" presetID="22" presetClass="entr" presetSubtype="8"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150"/>
                                        <p:tgtEl>
                                          <p:spTgt spid="28"/>
                                        </p:tgtEl>
                                      </p:cBhvr>
                                    </p:animEffect>
                                  </p:childTnLst>
                                </p:cTn>
                              </p:par>
                            </p:childTnLst>
                          </p:cTn>
                        </p:par>
                        <p:par>
                          <p:cTn id="56" fill="hold">
                            <p:stCondLst>
                              <p:cond delay="1950"/>
                            </p:stCondLst>
                            <p:childTnLst>
                              <p:par>
                                <p:cTn id="57" presetID="22" presetClass="entr" presetSubtype="8"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50"/>
                                        <p:tgtEl>
                                          <p:spTgt spid="13"/>
                                        </p:tgtEl>
                                      </p:cBhvr>
                                    </p:animEffect>
                                  </p:childTnLst>
                                </p:cTn>
                              </p:par>
                            </p:childTnLst>
                          </p:cTn>
                        </p:par>
                        <p:par>
                          <p:cTn id="60" fill="hold">
                            <p:stCondLst>
                              <p:cond delay="2100"/>
                            </p:stCondLst>
                            <p:childTnLst>
                              <p:par>
                                <p:cTn id="61" presetID="2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1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350949" y="898302"/>
            <a:ext cx="11468635" cy="32571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Arial"/>
              <a:buChar char="•"/>
            </a:pPr>
            <a:r>
              <a:rPr lang="en-US" sz="2800">
                <a:ea typeface="+mn-lt"/>
                <a:cs typeface="+mn-lt"/>
              </a:rPr>
              <a:t> Sentiment Analysis on every tweet</a:t>
            </a:r>
            <a:endParaRPr lang="en-US" sz="2800">
              <a:cs typeface="Calibri" panose="020F0502020204030204"/>
            </a:endParaRPr>
          </a:p>
          <a:p>
            <a:pPr>
              <a:lnSpc>
                <a:spcPct val="150000"/>
              </a:lnSpc>
              <a:buFont typeface="Arial"/>
              <a:buChar char="•"/>
            </a:pPr>
            <a:r>
              <a:rPr lang="en-US" sz="2800">
                <a:ea typeface="+mn-lt"/>
                <a:cs typeface="+mn-lt"/>
              </a:rPr>
              <a:t> Take average of all the tweets’ polarity in each SA2 area</a:t>
            </a:r>
          </a:p>
          <a:p>
            <a:pPr>
              <a:lnSpc>
                <a:spcPct val="150000"/>
              </a:lnSpc>
              <a:buFont typeface="Arial"/>
              <a:buChar char="•"/>
            </a:pPr>
            <a:endParaRPr lang="en-US" sz="2800">
              <a:cs typeface="Calibri" panose="020F0502020204030204"/>
            </a:endParaRPr>
          </a:p>
          <a:p>
            <a:pPr>
              <a:lnSpc>
                <a:spcPct val="150000"/>
              </a:lnSpc>
              <a:buFont typeface="Arial"/>
              <a:buChar char="•"/>
            </a:pPr>
            <a:endParaRPr lang="en-US" sz="2800">
              <a:cs typeface="Calibri" panose="020F0502020204030204"/>
            </a:endParaRPr>
          </a:p>
          <a:p>
            <a:pPr>
              <a:lnSpc>
                <a:spcPct val="150000"/>
              </a:lnSpc>
              <a:buFont typeface="Arial"/>
              <a:buChar char="•"/>
            </a:pPr>
            <a:endParaRPr lang="en-US" sz="2800">
              <a:cs typeface="Calibri" panose="020F0502020204030204"/>
            </a:endParaRPr>
          </a:p>
        </p:txBody>
      </p:sp>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352291" y="5578967"/>
            <a:ext cx="11790607" cy="1383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000">
              <a:ea typeface="+mn-lt"/>
              <a:cs typeface="+mn-lt"/>
            </a:endParaRPr>
          </a:p>
          <a:p>
            <a:pPr>
              <a:lnSpc>
                <a:spcPct val="150000"/>
              </a:lnSpc>
            </a:pPr>
            <a:br>
              <a:rPr lang="en-US"/>
            </a:br>
            <a:endParaRPr lang="en-US" sz="2000">
              <a:cs typeface="Calibri"/>
            </a:endParaRPr>
          </a:p>
        </p:txBody>
      </p:sp>
      <p:sp>
        <p:nvSpPr>
          <p:cNvPr id="3" name="TextBox 2">
            <a:extLst>
              <a:ext uri="{FF2B5EF4-FFF2-40B4-BE49-F238E27FC236}">
                <a16:creationId xmlns:a16="http://schemas.microsoft.com/office/drawing/2014/main" id="{B4F03791-6039-439F-B5B9-BF63E6CD87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AF140153-C6C2-48B1-B6B8-18512602EB1E}"/>
              </a:ext>
            </a:extLst>
          </p:cNvPr>
          <p:cNvSpPr txBox="1"/>
          <p:nvPr/>
        </p:nvSpPr>
        <p:spPr>
          <a:xfrm>
            <a:off x="6194738" y="59371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3" name="TextBox 12">
            <a:extLst>
              <a:ext uri="{FF2B5EF4-FFF2-40B4-BE49-F238E27FC236}">
                <a16:creationId xmlns:a16="http://schemas.microsoft.com/office/drawing/2014/main" id="{A2EB274B-F8FB-4A35-AE2B-05FADA73301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graphicFrame>
        <p:nvGraphicFramePr>
          <p:cNvPr id="9" name="Table 8">
            <a:extLst>
              <a:ext uri="{FF2B5EF4-FFF2-40B4-BE49-F238E27FC236}">
                <a16:creationId xmlns:a16="http://schemas.microsoft.com/office/drawing/2014/main" id="{0E56543D-59DE-4653-96F0-011890DE97B6}"/>
              </a:ext>
            </a:extLst>
          </p:cNvPr>
          <p:cNvGraphicFramePr>
            <a:graphicFrameLocks noGrp="1"/>
          </p:cNvGraphicFramePr>
          <p:nvPr/>
        </p:nvGraphicFramePr>
        <p:xfrm>
          <a:off x="1599127" y="2821225"/>
          <a:ext cx="7834647" cy="988694"/>
        </p:xfrm>
        <a:graphic>
          <a:graphicData uri="http://schemas.openxmlformats.org/drawingml/2006/table">
            <a:tbl>
              <a:tblPr firstRow="1" bandRow="1">
                <a:tableStyleId>{5C22544A-7EE6-4342-B048-85BDC9FD1C3A}</a:tableStyleId>
              </a:tblPr>
              <a:tblGrid>
                <a:gridCol w="2611549">
                  <a:extLst>
                    <a:ext uri="{9D8B030D-6E8A-4147-A177-3AD203B41FA5}">
                      <a16:colId xmlns:a16="http://schemas.microsoft.com/office/drawing/2014/main" val="2456737944"/>
                    </a:ext>
                  </a:extLst>
                </a:gridCol>
                <a:gridCol w="2611549">
                  <a:extLst>
                    <a:ext uri="{9D8B030D-6E8A-4147-A177-3AD203B41FA5}">
                      <a16:colId xmlns:a16="http://schemas.microsoft.com/office/drawing/2014/main" val="2018674828"/>
                    </a:ext>
                  </a:extLst>
                </a:gridCol>
                <a:gridCol w="2611549">
                  <a:extLst>
                    <a:ext uri="{9D8B030D-6E8A-4147-A177-3AD203B41FA5}">
                      <a16:colId xmlns:a16="http://schemas.microsoft.com/office/drawing/2014/main" val="3696039393"/>
                    </a:ext>
                  </a:extLst>
                </a:gridCol>
              </a:tblGrid>
              <a:tr h="494347">
                <a:tc>
                  <a:txBody>
                    <a:bodyPr/>
                    <a:lstStyle/>
                    <a:p>
                      <a:pPr algn="ctr" rtl="0" fontAlgn="t">
                        <a:spcBef>
                          <a:spcPts val="0"/>
                        </a:spcBef>
                        <a:spcAft>
                          <a:spcPts val="0"/>
                        </a:spcAft>
                      </a:pPr>
                      <a:r>
                        <a:rPr lang="en-US" sz="1400">
                          <a:effectLst/>
                        </a:rPr>
                        <a:t>Negative</a:t>
                      </a:r>
                      <a:endParaRPr lang="en-US">
                        <a:effectLst/>
                      </a:endParaRPr>
                    </a:p>
                  </a:txBody>
                  <a:tcPr marL="95250" marR="95250" marT="95250" marB="95250"/>
                </a:tc>
                <a:tc>
                  <a:txBody>
                    <a:bodyPr/>
                    <a:lstStyle/>
                    <a:p>
                      <a:pPr algn="ctr" rtl="0" fontAlgn="t">
                        <a:spcBef>
                          <a:spcPts val="0"/>
                        </a:spcBef>
                        <a:spcAft>
                          <a:spcPts val="0"/>
                        </a:spcAft>
                      </a:pPr>
                      <a:r>
                        <a:rPr lang="en-US" sz="1400">
                          <a:effectLst/>
                        </a:rPr>
                        <a:t>Neutral</a:t>
                      </a:r>
                      <a:endParaRPr lang="en-US">
                        <a:effectLst/>
                      </a:endParaRPr>
                    </a:p>
                  </a:txBody>
                  <a:tcPr marL="95250" marR="95250" marT="95250" marB="95250"/>
                </a:tc>
                <a:tc>
                  <a:txBody>
                    <a:bodyPr/>
                    <a:lstStyle/>
                    <a:p>
                      <a:pPr algn="ctr" rtl="0" fontAlgn="t">
                        <a:spcBef>
                          <a:spcPts val="0"/>
                        </a:spcBef>
                        <a:spcAft>
                          <a:spcPts val="0"/>
                        </a:spcAft>
                      </a:pPr>
                      <a:r>
                        <a:rPr lang="en-US" sz="1400">
                          <a:effectLst/>
                        </a:rPr>
                        <a:t>Positive</a:t>
                      </a:r>
                      <a:endParaRPr lang="en-US">
                        <a:effectLst/>
                      </a:endParaRPr>
                    </a:p>
                  </a:txBody>
                  <a:tcPr marL="95250" marR="95250" marT="95250" marB="95250"/>
                </a:tc>
                <a:extLst>
                  <a:ext uri="{0D108BD9-81ED-4DB2-BD59-A6C34878D82A}">
                    <a16:rowId xmlns:a16="http://schemas.microsoft.com/office/drawing/2014/main" val="1341628049"/>
                  </a:ext>
                </a:extLst>
              </a:tr>
              <a:tr h="494347">
                <a:tc>
                  <a:txBody>
                    <a:bodyPr/>
                    <a:lstStyle/>
                    <a:p>
                      <a:pPr algn="ctr" rtl="0" fontAlgn="t">
                        <a:spcBef>
                          <a:spcPts val="0"/>
                        </a:spcBef>
                        <a:spcAft>
                          <a:spcPts val="0"/>
                        </a:spcAft>
                      </a:pPr>
                      <a:r>
                        <a:rPr lang="en-US" sz="1400">
                          <a:effectLst/>
                        </a:rPr>
                        <a:t>0 ~ 1.33</a:t>
                      </a:r>
                      <a:endParaRPr lang="en-US">
                        <a:effectLst/>
                      </a:endParaRPr>
                    </a:p>
                  </a:txBody>
                  <a:tcPr marL="95250" marR="95250" marT="95250" marB="95250"/>
                </a:tc>
                <a:tc>
                  <a:txBody>
                    <a:bodyPr/>
                    <a:lstStyle/>
                    <a:p>
                      <a:pPr algn="ctr" rtl="0" fontAlgn="t">
                        <a:spcBef>
                          <a:spcPts val="0"/>
                        </a:spcBef>
                        <a:spcAft>
                          <a:spcPts val="0"/>
                        </a:spcAft>
                      </a:pPr>
                      <a:r>
                        <a:rPr lang="en-US" sz="1400">
                          <a:effectLst/>
                        </a:rPr>
                        <a:t>1.33 ~ 2.66</a:t>
                      </a:r>
                      <a:endParaRPr lang="en-US">
                        <a:effectLst/>
                      </a:endParaRPr>
                    </a:p>
                  </a:txBody>
                  <a:tcPr marL="95250" marR="95250" marT="95250" marB="95250"/>
                </a:tc>
                <a:tc>
                  <a:txBody>
                    <a:bodyPr/>
                    <a:lstStyle/>
                    <a:p>
                      <a:pPr algn="ctr" rtl="0" fontAlgn="t">
                        <a:spcBef>
                          <a:spcPts val="0"/>
                        </a:spcBef>
                        <a:spcAft>
                          <a:spcPts val="0"/>
                        </a:spcAft>
                      </a:pPr>
                      <a:r>
                        <a:rPr lang="en-US" sz="1400">
                          <a:effectLst/>
                        </a:rPr>
                        <a:t>2.66 ~ 4</a:t>
                      </a:r>
                      <a:endParaRPr lang="en-US">
                        <a:effectLst/>
                      </a:endParaRPr>
                    </a:p>
                  </a:txBody>
                  <a:tcPr marL="95250" marR="95250" marT="95250" marB="95250"/>
                </a:tc>
                <a:extLst>
                  <a:ext uri="{0D108BD9-81ED-4DB2-BD59-A6C34878D82A}">
                    <a16:rowId xmlns:a16="http://schemas.microsoft.com/office/drawing/2014/main" val="1611721274"/>
                  </a:ext>
                </a:extLst>
              </a:tr>
            </a:tbl>
          </a:graphicData>
        </a:graphic>
      </p:graphicFrame>
      <p:sp>
        <p:nvSpPr>
          <p:cNvPr id="14" name="TextBox 13">
            <a:extLst>
              <a:ext uri="{FF2B5EF4-FFF2-40B4-BE49-F238E27FC236}">
                <a16:creationId xmlns:a16="http://schemas.microsoft.com/office/drawing/2014/main" id="{B4F76342-4A3B-45E3-968F-7B5F7A179DA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5" name="TextBox 14">
            <a:extLst>
              <a:ext uri="{FF2B5EF4-FFF2-40B4-BE49-F238E27FC236}">
                <a16:creationId xmlns:a16="http://schemas.microsoft.com/office/drawing/2014/main" id="{CEC36FCF-AE5F-D54A-BBCE-22C01ABF50B3}"/>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SA2 Area Sentiment Prediction</a:t>
            </a:r>
          </a:p>
        </p:txBody>
      </p:sp>
      <p:sp>
        <p:nvSpPr>
          <p:cNvPr id="16" name="Rectangle 15">
            <a:extLst>
              <a:ext uri="{FF2B5EF4-FFF2-40B4-BE49-F238E27FC236}">
                <a16:creationId xmlns:a16="http://schemas.microsoft.com/office/drawing/2014/main" id="{7A52BD6B-6443-234E-A2E6-B21569219F7F}"/>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469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144056" y="5158888"/>
            <a:ext cx="1836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8784456"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Twitter Analysis – Gender Predictions</a:t>
            </a:r>
          </a:p>
        </p:txBody>
      </p:sp>
      <p:sp>
        <p:nvSpPr>
          <p:cNvPr id="8" name="Rectangle 7">
            <a:extLst>
              <a:ext uri="{FF2B5EF4-FFF2-40B4-BE49-F238E27FC236}">
                <a16:creationId xmlns:a16="http://schemas.microsoft.com/office/drawing/2014/main" id="{BF6C72CE-0259-0040-AB12-CD92ADE3202B}"/>
              </a:ext>
            </a:extLst>
          </p:cNvPr>
          <p:cNvSpPr/>
          <p:nvPr/>
        </p:nvSpPr>
        <p:spPr>
          <a:xfrm>
            <a:off x="1190152" y="5071670"/>
            <a:ext cx="9246890"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Knowing who say the topic and contribute to the sentiment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3200" dirty="0">
                <a:solidFill>
                  <a:prstClr val="white"/>
                </a:solidFill>
                <a:latin typeface="Franklin Gothic Demi Cond" panose="020B0706030402020204" pitchFamily="34" charset="0"/>
              </a:rPr>
              <a:t>Based on their demographic - Gender</a:t>
            </a:r>
            <a:endParaRPr kumimoji="0" lang="en-ID"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1355276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476741"/>
            <a:ext cx="11303764"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A corpus from </a:t>
            </a:r>
            <a:r>
              <a:rPr lang="en-US" altLang="zh-CN" sz="2800">
                <a:ea typeface="+mn-lt"/>
                <a:cs typeface="+mn-lt"/>
              </a:rPr>
              <a:t>2016 </a:t>
            </a:r>
            <a:r>
              <a:rPr lang="en-US" sz="2800">
                <a:ea typeface="+mn-lt"/>
                <a:cs typeface="+mn-lt"/>
              </a:rPr>
              <a:t>PAN workshop</a:t>
            </a:r>
            <a:endParaRPr lang="en-US" sz="2800">
              <a:cs typeface="Calibri"/>
            </a:endParaRPr>
          </a:p>
          <a:p>
            <a:pPr marL="971550" lvl="1" indent="-514350">
              <a:lnSpc>
                <a:spcPct val="150000"/>
              </a:lnSpc>
              <a:buFont typeface="Arial"/>
              <a:buChar char="•"/>
            </a:pPr>
            <a:r>
              <a:rPr lang="en-US" sz="2400">
                <a:ea typeface="+mn-lt"/>
                <a:cs typeface="+mn-lt"/>
              </a:rPr>
              <a:t>Evaluation lab on uncovering plagiarism, authorship, and social software misuse</a:t>
            </a:r>
            <a:endParaRPr lang="en-US"/>
          </a:p>
          <a:p>
            <a:pPr marL="971550" lvl="1" indent="-514350">
              <a:lnSpc>
                <a:spcPct val="150000"/>
              </a:lnSpc>
              <a:buFont typeface="Arial"/>
              <a:buChar char="•"/>
            </a:pPr>
            <a:r>
              <a:rPr lang="en-US" sz="2400">
                <a:ea typeface="+mn-lt"/>
                <a:cs typeface="+mn-lt"/>
              </a:rPr>
              <a:t>Held as part of the CLEF conference (Conference and Labs of the Evaluation Forum)</a:t>
            </a:r>
            <a:endParaRPr lang="en-US">
              <a:cs typeface="Calibri"/>
            </a:endParaRPr>
          </a:p>
          <a:p>
            <a:pPr marL="971550" lvl="1" indent="-514350">
              <a:lnSpc>
                <a:spcPct val="150000"/>
              </a:lnSpc>
              <a:buFont typeface="Arial"/>
              <a:buChar char="•"/>
            </a:pPr>
            <a:r>
              <a:rPr lang="en-US" sz="2400">
                <a:ea typeface="+mn-lt"/>
                <a:cs typeface="+mn-lt"/>
              </a:rPr>
              <a:t>Cover English, Spanish and Dutch</a:t>
            </a:r>
          </a:p>
          <a:p>
            <a:pPr marL="971550" lvl="1" indent="-514350">
              <a:lnSpc>
                <a:spcPct val="150000"/>
              </a:lnSpc>
              <a:buFont typeface="Arial"/>
              <a:buChar char="•"/>
            </a:pPr>
            <a:r>
              <a:rPr lang="en-US" altLang="zh-CN" sz="2400">
                <a:ea typeface="+mn-lt"/>
                <a:cs typeface="+mn-lt"/>
              </a:rPr>
              <a:t>Only URLs referring to each tweet (Twitter's privacy policy)</a:t>
            </a:r>
            <a:endParaRPr lang="en-US" sz="2400">
              <a:ea typeface="+mn-lt"/>
              <a:cs typeface="+mn-lt"/>
            </a:endParaRPr>
          </a:p>
          <a:p>
            <a:pPr marL="971550" lvl="1" indent="-514350">
              <a:lnSpc>
                <a:spcPct val="150000"/>
              </a:lnSpc>
              <a:buFont typeface="Arial"/>
              <a:buChar char="•"/>
            </a:pPr>
            <a:r>
              <a:rPr lang="en-US" sz="2400">
                <a:ea typeface="+mn-lt"/>
                <a:cs typeface="+mn-lt"/>
              </a:rPr>
              <a:t>Tweets are labelled with age and gender information of the author</a:t>
            </a:r>
            <a:endParaRPr lang="en-US" sz="2400">
              <a:cs typeface="Calibri"/>
            </a:endParaRPr>
          </a:p>
          <a:p>
            <a:endParaRPr lang="en-US" sz="2400">
              <a:cs typeface="Calibri"/>
            </a:endParaRPr>
          </a:p>
        </p:txBody>
      </p:sp>
      <p:sp>
        <p:nvSpPr>
          <p:cNvPr id="6" name="TextBox 5">
            <a:extLst>
              <a:ext uri="{FF2B5EF4-FFF2-40B4-BE49-F238E27FC236}">
                <a16:creationId xmlns:a16="http://schemas.microsoft.com/office/drawing/2014/main" id="{4298310F-F7A8-A043-BCCE-8EE4EDA474C0}"/>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Dataset</a:t>
            </a:r>
          </a:p>
        </p:txBody>
      </p:sp>
      <p:sp>
        <p:nvSpPr>
          <p:cNvPr id="7" name="Rectangle 6">
            <a:extLst>
              <a:ext uri="{FF2B5EF4-FFF2-40B4-BE49-F238E27FC236}">
                <a16:creationId xmlns:a16="http://schemas.microsoft.com/office/drawing/2014/main" id="{D1DC7DA5-B4F1-B64D-805F-8ABCC1B673EF}"/>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962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95741"/>
            <a:ext cx="11461419" cy="4395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3200" dirty="0">
                <a:ea typeface="+mn-lt"/>
                <a:cs typeface="+mn-lt"/>
              </a:rPr>
              <a:t>Training Data</a:t>
            </a:r>
            <a:endParaRPr lang="en-US" dirty="0">
              <a:ea typeface="+mn-lt"/>
              <a:cs typeface="+mn-lt"/>
            </a:endParaRPr>
          </a:p>
          <a:p>
            <a:pPr marL="971550" lvl="1" indent="-514350">
              <a:lnSpc>
                <a:spcPct val="150000"/>
              </a:lnSpc>
              <a:buFont typeface="Arial,Sans-Serif"/>
              <a:buChar char="•"/>
            </a:pPr>
            <a:r>
              <a:rPr lang="en-US" sz="3200" dirty="0">
                <a:ea typeface="+mn-lt"/>
                <a:cs typeface="+mn-lt"/>
              </a:rPr>
              <a:t>80% of the 27MB (+270 </a:t>
            </a:r>
            <a:r>
              <a:rPr lang="en-US" sz="3200" dirty="0">
                <a:cs typeface="Calibri"/>
              </a:rPr>
              <a:t>thousand</a:t>
            </a:r>
            <a:r>
              <a:rPr lang="en-US" sz="3200" dirty="0">
                <a:ea typeface="+mn-lt"/>
                <a:cs typeface="+mn-lt"/>
              </a:rPr>
              <a:t>) tweets in English</a:t>
            </a:r>
          </a:p>
          <a:p>
            <a:pPr lvl="1">
              <a:lnSpc>
                <a:spcPct val="150000"/>
              </a:lnSpc>
            </a:pPr>
            <a:endParaRPr lang="en-US" sz="2000" dirty="0">
              <a:ea typeface="+mn-lt"/>
              <a:cs typeface="+mn-lt"/>
            </a:endParaRPr>
          </a:p>
          <a:p>
            <a:pPr marL="457200" indent="-457200">
              <a:buFont typeface="Arial,Sans-Serif"/>
              <a:buChar char="•"/>
            </a:pPr>
            <a:r>
              <a:rPr lang="en-US" sz="3200" dirty="0">
                <a:ea typeface="+mn-lt"/>
                <a:cs typeface="+mn-lt"/>
              </a:rPr>
              <a:t>Development dataset</a:t>
            </a:r>
          </a:p>
          <a:p>
            <a:pPr marL="971550" lvl="1" indent="-514350">
              <a:lnSpc>
                <a:spcPct val="150000"/>
              </a:lnSpc>
              <a:buFont typeface="Arial,Sans-Serif"/>
              <a:buChar char="•"/>
            </a:pPr>
            <a:r>
              <a:rPr lang="en-US" sz="3200" dirty="0">
                <a:cs typeface="Calibri"/>
              </a:rPr>
              <a:t>20% of the 27MB (+270 thousand) tweets in English</a:t>
            </a:r>
            <a:endParaRPr lang="en-US" sz="3200" dirty="0">
              <a:ea typeface="+mn-lt"/>
              <a:cs typeface="+mn-lt"/>
            </a:endParaRPr>
          </a:p>
          <a:p>
            <a:endParaRPr lang="en-US" sz="2000" dirty="0">
              <a:cs typeface="Calibri"/>
            </a:endParaRPr>
          </a:p>
          <a:p>
            <a:pPr marL="457200" indent="-457200">
              <a:buFont typeface="Arial"/>
              <a:buChar char="•"/>
            </a:pPr>
            <a:r>
              <a:rPr lang="en-US" sz="3200" dirty="0">
                <a:cs typeface="Calibri"/>
              </a:rPr>
              <a:t>Test Dataset</a:t>
            </a:r>
          </a:p>
          <a:p>
            <a:pPr marL="971550" lvl="1" indent="-514350">
              <a:lnSpc>
                <a:spcPct val="150000"/>
              </a:lnSpc>
              <a:buFont typeface="Arial"/>
              <a:buChar char="•"/>
            </a:pPr>
            <a:r>
              <a:rPr lang="en-US" sz="2800" dirty="0">
                <a:ea typeface="+mn-lt"/>
                <a:cs typeface="+mn-lt"/>
              </a:rPr>
              <a:t>Manually labelled 200 users from our own collected dataset</a:t>
            </a:r>
            <a:endParaRPr lang="en-US" sz="2800" dirty="0">
              <a:cs typeface="Calibri"/>
            </a:endParaRPr>
          </a:p>
        </p:txBody>
      </p:sp>
      <p:sp>
        <p:nvSpPr>
          <p:cNvPr id="6" name="TextBox 5">
            <a:extLst>
              <a:ext uri="{FF2B5EF4-FFF2-40B4-BE49-F238E27FC236}">
                <a16:creationId xmlns:a16="http://schemas.microsoft.com/office/drawing/2014/main" id="{5AAB12F5-91E1-B140-AE44-45F6FC90ACE9}"/>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Dataset</a:t>
            </a:r>
          </a:p>
        </p:txBody>
      </p:sp>
      <p:sp>
        <p:nvSpPr>
          <p:cNvPr id="7" name="Rectangle 6">
            <a:extLst>
              <a:ext uri="{FF2B5EF4-FFF2-40B4-BE49-F238E27FC236}">
                <a16:creationId xmlns:a16="http://schemas.microsoft.com/office/drawing/2014/main" id="{82113740-FDCC-E44C-9B90-6FFA36F4B100}"/>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336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43B9A-AEAC-4F10-A542-F4DD08611723}"/>
              </a:ext>
            </a:extLst>
          </p:cNvPr>
          <p:cNvSpPr txBox="1"/>
          <p:nvPr/>
        </p:nvSpPr>
        <p:spPr>
          <a:xfrm>
            <a:off x="485105" y="1043189"/>
            <a:ext cx="9214833" cy="671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endParaRPr lang="en-US" sz="2800">
              <a:ea typeface="+mn-lt"/>
              <a:cs typeface="+mn-lt"/>
            </a:endParaRPr>
          </a:p>
        </p:txBody>
      </p:sp>
      <p:graphicFrame>
        <p:nvGraphicFramePr>
          <p:cNvPr id="10" name="Table 9">
            <a:extLst>
              <a:ext uri="{FF2B5EF4-FFF2-40B4-BE49-F238E27FC236}">
                <a16:creationId xmlns:a16="http://schemas.microsoft.com/office/drawing/2014/main" id="{7A768711-97C8-45FE-8E81-4E40A1576310}"/>
              </a:ext>
            </a:extLst>
          </p:cNvPr>
          <p:cNvGraphicFramePr>
            <a:graphicFrameLocks noGrp="1"/>
          </p:cNvGraphicFramePr>
          <p:nvPr/>
        </p:nvGraphicFramePr>
        <p:xfrm>
          <a:off x="837127" y="1518634"/>
          <a:ext cx="10457786" cy="4444180"/>
        </p:xfrm>
        <a:graphic>
          <a:graphicData uri="http://schemas.openxmlformats.org/drawingml/2006/table">
            <a:tbl>
              <a:tblPr firstRow="1" bandRow="1">
                <a:tableStyleId>{5C22544A-7EE6-4342-B048-85BDC9FD1C3A}</a:tableStyleId>
              </a:tblPr>
              <a:tblGrid>
                <a:gridCol w="3133982">
                  <a:extLst>
                    <a:ext uri="{9D8B030D-6E8A-4147-A177-3AD203B41FA5}">
                      <a16:colId xmlns:a16="http://schemas.microsoft.com/office/drawing/2014/main" val="3111182734"/>
                    </a:ext>
                  </a:extLst>
                </a:gridCol>
                <a:gridCol w="1830951">
                  <a:extLst>
                    <a:ext uri="{9D8B030D-6E8A-4147-A177-3AD203B41FA5}">
                      <a16:colId xmlns:a16="http://schemas.microsoft.com/office/drawing/2014/main" val="2883070526"/>
                    </a:ext>
                  </a:extLst>
                </a:gridCol>
                <a:gridCol w="1830951">
                  <a:extLst>
                    <a:ext uri="{9D8B030D-6E8A-4147-A177-3AD203B41FA5}">
                      <a16:colId xmlns:a16="http://schemas.microsoft.com/office/drawing/2014/main" val="2203144173"/>
                    </a:ext>
                  </a:extLst>
                </a:gridCol>
                <a:gridCol w="1830951">
                  <a:extLst>
                    <a:ext uri="{9D8B030D-6E8A-4147-A177-3AD203B41FA5}">
                      <a16:colId xmlns:a16="http://schemas.microsoft.com/office/drawing/2014/main" val="2521784487"/>
                    </a:ext>
                  </a:extLst>
                </a:gridCol>
                <a:gridCol w="1830951">
                  <a:extLst>
                    <a:ext uri="{9D8B030D-6E8A-4147-A177-3AD203B41FA5}">
                      <a16:colId xmlns:a16="http://schemas.microsoft.com/office/drawing/2014/main" val="1921680450"/>
                    </a:ext>
                  </a:extLst>
                </a:gridCol>
              </a:tblGrid>
              <a:tr h="888836">
                <a:tc>
                  <a:txBody>
                    <a:bodyPr/>
                    <a:lstStyle/>
                    <a:p>
                      <a:pPr algn="l" rtl="0" fontAlgn="t">
                        <a:lnSpc>
                          <a:spcPct val="150000"/>
                        </a:lnSpc>
                        <a:spcBef>
                          <a:spcPts val="0"/>
                        </a:spcBef>
                        <a:spcAft>
                          <a:spcPts val="0"/>
                        </a:spcAft>
                      </a:pPr>
                      <a:endParaRPr lang="en-US" sz="1400">
                        <a:effectLst/>
                      </a:endParaRPr>
                    </a:p>
                  </a:txBody>
                  <a:tcPr marL="95250" marR="95250" marT="95250" marB="95250"/>
                </a:tc>
                <a:tc>
                  <a:txBody>
                    <a:bodyPr/>
                    <a:lstStyle/>
                    <a:p>
                      <a:pPr lvl="0" algn="ctr">
                        <a:lnSpc>
                          <a:spcPct val="150000"/>
                        </a:lnSpc>
                        <a:spcBef>
                          <a:spcPts val="0"/>
                        </a:spcBef>
                        <a:spcAft>
                          <a:spcPts val="0"/>
                        </a:spcAft>
                        <a:buNone/>
                      </a:pPr>
                      <a:r>
                        <a:rPr lang="en-US" sz="1800" b="1" kern="1200" noProof="0">
                          <a:solidFill>
                            <a:schemeClr val="lt1"/>
                          </a:solidFill>
                          <a:effectLst/>
                          <a:latin typeface="+mn-lt"/>
                          <a:ea typeface="+mn-ea"/>
                          <a:cs typeface="+mn-cs"/>
                        </a:rPr>
                        <a:t>Word Count</a:t>
                      </a:r>
                      <a:endParaRPr lang="en-US" sz="1800" b="1" kern="1200">
                        <a:solidFill>
                          <a:schemeClr val="lt1"/>
                        </a:solidFill>
                        <a:effectLst/>
                        <a:latin typeface="+mn-lt"/>
                        <a:ea typeface="+mn-ea"/>
                        <a:cs typeface="+mn-cs"/>
                      </a:endParaRPr>
                    </a:p>
                  </a:txBody>
                  <a:tcPr marL="95250" marR="95250" marT="95250" marB="95250"/>
                </a:tc>
                <a:tc>
                  <a:txBody>
                    <a:bodyPr/>
                    <a:lstStyle/>
                    <a:p>
                      <a:pPr lvl="0" algn="ctr">
                        <a:lnSpc>
                          <a:spcPct val="150000"/>
                        </a:lnSpc>
                        <a:spcBef>
                          <a:spcPts val="0"/>
                        </a:spcBef>
                        <a:spcAft>
                          <a:spcPts val="0"/>
                        </a:spcAft>
                        <a:buNone/>
                      </a:pPr>
                      <a:r>
                        <a:rPr lang="en-US" sz="1800">
                          <a:effectLst/>
                        </a:rPr>
                        <a:t>TF-IDF (word)</a:t>
                      </a:r>
                    </a:p>
                  </a:txBody>
                  <a:tcPr marL="95250" marR="95250" marT="95250" marB="95250"/>
                </a:tc>
                <a:tc>
                  <a:txBody>
                    <a:bodyPr/>
                    <a:lstStyle/>
                    <a:p>
                      <a:pPr lvl="0" algn="ctr">
                        <a:lnSpc>
                          <a:spcPct val="150000"/>
                        </a:lnSpc>
                        <a:spcBef>
                          <a:spcPts val="0"/>
                        </a:spcBef>
                        <a:spcAft>
                          <a:spcPts val="0"/>
                        </a:spcAft>
                        <a:buNone/>
                      </a:pPr>
                      <a:r>
                        <a:rPr lang="en-US" sz="1800" b="1" kern="1200">
                          <a:solidFill>
                            <a:schemeClr val="lt1"/>
                          </a:solidFill>
                          <a:effectLst/>
                          <a:latin typeface="+mn-lt"/>
                          <a:ea typeface="+mn-ea"/>
                          <a:cs typeface="+mn-cs"/>
                        </a:rPr>
                        <a:t>N-gram(2,3)</a:t>
                      </a:r>
                    </a:p>
                  </a:txBody>
                  <a:tcPr marL="95250" marR="95250" marT="95250" marB="95250"/>
                </a:tc>
                <a:tc>
                  <a:txBody>
                    <a:bodyPr/>
                    <a:lstStyle/>
                    <a:p>
                      <a:pPr lvl="0" algn="ctr">
                        <a:lnSpc>
                          <a:spcPct val="150000"/>
                        </a:lnSpc>
                        <a:spcBef>
                          <a:spcPts val="0"/>
                        </a:spcBef>
                        <a:spcAft>
                          <a:spcPts val="0"/>
                        </a:spcAft>
                        <a:buNone/>
                      </a:pPr>
                      <a:r>
                        <a:rPr lang="en-US" sz="1800" b="1" kern="1200" noProof="0">
                          <a:solidFill>
                            <a:schemeClr val="lt1"/>
                          </a:solidFill>
                          <a:effectLst/>
                          <a:latin typeface="+mn-lt"/>
                          <a:ea typeface="+mn-ea"/>
                          <a:cs typeface="+mn-cs"/>
                        </a:rPr>
                        <a:t>part of speech</a:t>
                      </a:r>
                      <a:endParaRPr lang="en-US" sz="1800" b="1" kern="1200">
                        <a:solidFill>
                          <a:schemeClr val="lt1"/>
                        </a:solidFill>
                        <a:effectLst/>
                        <a:latin typeface="+mn-lt"/>
                        <a:ea typeface="+mn-ea"/>
                        <a:cs typeface="+mn-cs"/>
                      </a:endParaRPr>
                    </a:p>
                  </a:txBody>
                  <a:tcPr marL="95250" marR="95250" marT="95250" marB="95250"/>
                </a:tc>
                <a:extLst>
                  <a:ext uri="{0D108BD9-81ED-4DB2-BD59-A6C34878D82A}">
                    <a16:rowId xmlns:a16="http://schemas.microsoft.com/office/drawing/2014/main" val="203744116"/>
                  </a:ext>
                </a:extLst>
              </a:tr>
              <a:tr h="888836">
                <a:tc>
                  <a:txBody>
                    <a:bodyPr/>
                    <a:lstStyle/>
                    <a:p>
                      <a:pPr lvl="0" algn="l">
                        <a:lnSpc>
                          <a:spcPct val="150000"/>
                        </a:lnSpc>
                        <a:spcBef>
                          <a:spcPts val="0"/>
                        </a:spcBef>
                        <a:spcAft>
                          <a:spcPts val="0"/>
                        </a:spcAft>
                        <a:buNone/>
                      </a:pPr>
                      <a:r>
                        <a:rPr lang="en-US" sz="1800" b="0" i="0" u="none" strike="noStrike" noProof="0">
                          <a:effectLst/>
                          <a:latin typeface="Calibri"/>
                        </a:rPr>
                        <a:t>Naive Bayes(Multinomial )</a:t>
                      </a:r>
                      <a:endParaRPr lang="en-US" sz="1800"/>
                    </a:p>
                  </a:txBody>
                  <a:tcPr marL="95250" marR="95250" marT="95250" marB="95250"/>
                </a:tc>
                <a:tc>
                  <a:txBody>
                    <a:bodyPr/>
                    <a:lstStyle/>
                    <a:p>
                      <a:pPr algn="ctr" rtl="0" fontAlgn="t">
                        <a:lnSpc>
                          <a:spcPct val="150000"/>
                        </a:lnSpc>
                        <a:spcBef>
                          <a:spcPts val="0"/>
                        </a:spcBef>
                        <a:spcAft>
                          <a:spcPts val="0"/>
                        </a:spcAft>
                      </a:pPr>
                      <a:r>
                        <a:rPr lang="en-US" sz="2000">
                          <a:effectLst/>
                        </a:rPr>
                        <a:t>64.28%</a:t>
                      </a:r>
                    </a:p>
                  </a:txBody>
                  <a:tcPr marL="95250" marR="95250" marT="95250" marB="95250"/>
                </a:tc>
                <a:tc>
                  <a:txBody>
                    <a:bodyPr/>
                    <a:lstStyle/>
                    <a:p>
                      <a:pPr lvl="0" algn="ctr">
                        <a:lnSpc>
                          <a:spcPct val="150000"/>
                        </a:lnSpc>
                        <a:spcBef>
                          <a:spcPts val="0"/>
                        </a:spcBef>
                        <a:spcAft>
                          <a:spcPts val="0"/>
                        </a:spcAft>
                        <a:buNone/>
                      </a:pPr>
                      <a:r>
                        <a:rPr lang="en-US" sz="2000">
                          <a:effectLst/>
                        </a:rPr>
                        <a:t>68.57%</a:t>
                      </a:r>
                    </a:p>
                  </a:txBody>
                  <a:tcPr marL="95250" marR="95250" marT="95250" marB="95250"/>
                </a:tc>
                <a:tc>
                  <a:txBody>
                    <a:bodyPr/>
                    <a:lstStyle/>
                    <a:p>
                      <a:pPr lvl="0" algn="ctr">
                        <a:lnSpc>
                          <a:spcPct val="150000"/>
                        </a:lnSpc>
                        <a:spcBef>
                          <a:spcPts val="0"/>
                        </a:spcBef>
                        <a:spcAft>
                          <a:spcPts val="0"/>
                        </a:spcAft>
                        <a:buNone/>
                      </a:pPr>
                      <a:r>
                        <a:rPr lang="en-US" sz="2000">
                          <a:effectLst/>
                        </a:rPr>
                        <a:t>71.43%</a:t>
                      </a:r>
                    </a:p>
                  </a:txBody>
                  <a:tcPr marL="95250" marR="95250" marT="95250" marB="95250"/>
                </a:tc>
                <a:tc>
                  <a:txBody>
                    <a:bodyPr/>
                    <a:lstStyle/>
                    <a:p>
                      <a:pPr lvl="0" algn="ctr">
                        <a:lnSpc>
                          <a:spcPct val="150000"/>
                        </a:lnSpc>
                        <a:spcBef>
                          <a:spcPts val="0"/>
                        </a:spcBef>
                        <a:spcAft>
                          <a:spcPts val="0"/>
                        </a:spcAft>
                        <a:buNone/>
                      </a:pPr>
                      <a:r>
                        <a:rPr lang="en-US" sz="2000">
                          <a:effectLst/>
                        </a:rPr>
                        <a:t>60%</a:t>
                      </a:r>
                    </a:p>
                  </a:txBody>
                  <a:tcPr marL="95250" marR="95250" marT="95250" marB="95250"/>
                </a:tc>
                <a:extLst>
                  <a:ext uri="{0D108BD9-81ED-4DB2-BD59-A6C34878D82A}">
                    <a16:rowId xmlns:a16="http://schemas.microsoft.com/office/drawing/2014/main" val="1033699060"/>
                  </a:ext>
                </a:extLst>
              </a:tr>
              <a:tr h="888836">
                <a:tc>
                  <a:txBody>
                    <a:bodyPr/>
                    <a:lstStyle/>
                    <a:p>
                      <a:pPr lvl="0" algn="l">
                        <a:lnSpc>
                          <a:spcPct val="150000"/>
                        </a:lnSpc>
                        <a:spcBef>
                          <a:spcPts val="0"/>
                        </a:spcBef>
                        <a:spcAft>
                          <a:spcPts val="0"/>
                        </a:spcAft>
                        <a:buNone/>
                      </a:pPr>
                      <a:r>
                        <a:rPr lang="en-US" sz="1800" b="0" i="0" u="none" strike="noStrike" noProof="0">
                          <a:effectLst/>
                          <a:latin typeface="Calibri"/>
                        </a:rPr>
                        <a:t>Logistic Regression</a:t>
                      </a:r>
                      <a:r>
                        <a:rPr lang="en-US" sz="1800">
                          <a:effectLst/>
                        </a:rPr>
                        <a:t> </a:t>
                      </a:r>
                    </a:p>
                  </a:txBody>
                  <a:tcPr marL="95250" marR="95250" marT="95250" marB="95250"/>
                </a:tc>
                <a:tc>
                  <a:txBody>
                    <a:bodyPr/>
                    <a:lstStyle/>
                    <a:p>
                      <a:pPr algn="ctr" rtl="0" fontAlgn="t">
                        <a:lnSpc>
                          <a:spcPct val="150000"/>
                        </a:lnSpc>
                        <a:spcBef>
                          <a:spcPts val="0"/>
                        </a:spcBef>
                        <a:spcAft>
                          <a:spcPts val="0"/>
                        </a:spcAft>
                      </a:pPr>
                      <a:r>
                        <a:rPr lang="en-US" sz="2000">
                          <a:effectLst/>
                        </a:rPr>
                        <a:t>72.82%</a:t>
                      </a:r>
                    </a:p>
                  </a:txBody>
                  <a:tcPr marL="95250" marR="95250" marT="95250" marB="95250"/>
                </a:tc>
                <a:tc>
                  <a:txBody>
                    <a:bodyPr/>
                    <a:lstStyle/>
                    <a:p>
                      <a:pPr lvl="0" algn="ctr">
                        <a:lnSpc>
                          <a:spcPct val="150000"/>
                        </a:lnSpc>
                        <a:spcBef>
                          <a:spcPts val="0"/>
                        </a:spcBef>
                        <a:spcAft>
                          <a:spcPts val="0"/>
                        </a:spcAft>
                        <a:buNone/>
                      </a:pPr>
                      <a:r>
                        <a:rPr lang="en-US" sz="2000">
                          <a:effectLst/>
                        </a:rPr>
                        <a:t>74.29%</a:t>
                      </a:r>
                    </a:p>
                  </a:txBody>
                  <a:tcPr marL="95250" marR="95250" marT="95250" marB="95250"/>
                </a:tc>
                <a:tc>
                  <a:txBody>
                    <a:bodyPr/>
                    <a:lstStyle/>
                    <a:p>
                      <a:pPr lvl="0" algn="ctr">
                        <a:lnSpc>
                          <a:spcPct val="150000"/>
                        </a:lnSpc>
                        <a:spcBef>
                          <a:spcPts val="0"/>
                        </a:spcBef>
                        <a:spcAft>
                          <a:spcPts val="0"/>
                        </a:spcAft>
                        <a:buNone/>
                      </a:pPr>
                      <a:r>
                        <a:rPr lang="en-US" sz="2000">
                          <a:effectLst/>
                        </a:rPr>
                        <a:t>75.71%</a:t>
                      </a:r>
                    </a:p>
                  </a:txBody>
                  <a:tcPr marL="95250" marR="95250" marT="95250" marB="95250"/>
                </a:tc>
                <a:tc>
                  <a:txBody>
                    <a:bodyPr/>
                    <a:lstStyle/>
                    <a:p>
                      <a:pPr lvl="0" algn="ctr">
                        <a:lnSpc>
                          <a:spcPct val="150000"/>
                        </a:lnSpc>
                        <a:spcBef>
                          <a:spcPts val="0"/>
                        </a:spcBef>
                        <a:spcAft>
                          <a:spcPts val="0"/>
                        </a:spcAft>
                        <a:buNone/>
                      </a:pPr>
                      <a:r>
                        <a:rPr lang="en-US" sz="2000">
                          <a:effectLst/>
                        </a:rPr>
                        <a:t>74.29%</a:t>
                      </a:r>
                    </a:p>
                  </a:txBody>
                  <a:tcPr marL="95250" marR="95250" marT="95250" marB="95250"/>
                </a:tc>
                <a:extLst>
                  <a:ext uri="{0D108BD9-81ED-4DB2-BD59-A6C34878D82A}">
                    <a16:rowId xmlns:a16="http://schemas.microsoft.com/office/drawing/2014/main" val="2420947183"/>
                  </a:ext>
                </a:extLst>
              </a:tr>
              <a:tr h="888836">
                <a:tc>
                  <a:txBody>
                    <a:bodyPr/>
                    <a:lstStyle/>
                    <a:p>
                      <a:pPr algn="l" rtl="0" fontAlgn="t">
                        <a:lnSpc>
                          <a:spcPct val="150000"/>
                        </a:lnSpc>
                        <a:spcBef>
                          <a:spcPts val="0"/>
                        </a:spcBef>
                        <a:spcAft>
                          <a:spcPts val="0"/>
                        </a:spcAft>
                      </a:pPr>
                      <a:r>
                        <a:rPr lang="en-US" sz="1800">
                          <a:effectLst/>
                        </a:rPr>
                        <a:t>Random Forest</a:t>
                      </a:r>
                    </a:p>
                  </a:txBody>
                  <a:tcPr marL="95250" marR="95250" marT="95250" marB="95250"/>
                </a:tc>
                <a:tc>
                  <a:txBody>
                    <a:bodyPr/>
                    <a:lstStyle/>
                    <a:p>
                      <a:pPr algn="ctr" rtl="0" fontAlgn="t">
                        <a:lnSpc>
                          <a:spcPct val="150000"/>
                        </a:lnSpc>
                        <a:spcBef>
                          <a:spcPts val="0"/>
                        </a:spcBef>
                        <a:spcAft>
                          <a:spcPts val="0"/>
                        </a:spcAft>
                      </a:pPr>
                      <a:r>
                        <a:rPr lang="en-US" sz="2000">
                          <a:effectLst/>
                        </a:rPr>
                        <a:t>67.14%</a:t>
                      </a:r>
                    </a:p>
                  </a:txBody>
                  <a:tcPr marL="95250" marR="95250" marT="95250" marB="95250"/>
                </a:tc>
                <a:tc>
                  <a:txBody>
                    <a:bodyPr/>
                    <a:lstStyle/>
                    <a:p>
                      <a:pPr lvl="0" algn="ctr">
                        <a:lnSpc>
                          <a:spcPct val="150000"/>
                        </a:lnSpc>
                        <a:spcBef>
                          <a:spcPts val="0"/>
                        </a:spcBef>
                        <a:spcAft>
                          <a:spcPts val="0"/>
                        </a:spcAft>
                        <a:buNone/>
                      </a:pPr>
                      <a:r>
                        <a:rPr lang="en-US" sz="2000">
                          <a:effectLst/>
                        </a:rPr>
                        <a:t>68.57%</a:t>
                      </a:r>
                    </a:p>
                  </a:txBody>
                  <a:tcPr marL="95250" marR="95250" marT="95250" marB="95250"/>
                </a:tc>
                <a:tc>
                  <a:txBody>
                    <a:bodyPr/>
                    <a:lstStyle/>
                    <a:p>
                      <a:pPr lvl="0" algn="ctr">
                        <a:lnSpc>
                          <a:spcPct val="150000"/>
                        </a:lnSpc>
                        <a:spcBef>
                          <a:spcPts val="0"/>
                        </a:spcBef>
                        <a:spcAft>
                          <a:spcPts val="0"/>
                        </a:spcAft>
                        <a:buNone/>
                      </a:pPr>
                      <a:r>
                        <a:rPr lang="en-US" sz="2000">
                          <a:effectLst/>
                        </a:rPr>
                        <a:t>58.27%</a:t>
                      </a:r>
                    </a:p>
                  </a:txBody>
                  <a:tcPr marL="95250" marR="95250" marT="95250" marB="95250"/>
                </a:tc>
                <a:tc>
                  <a:txBody>
                    <a:bodyPr/>
                    <a:lstStyle/>
                    <a:p>
                      <a:pPr lvl="0" algn="ctr">
                        <a:lnSpc>
                          <a:spcPct val="150000"/>
                        </a:lnSpc>
                        <a:spcBef>
                          <a:spcPts val="0"/>
                        </a:spcBef>
                        <a:spcAft>
                          <a:spcPts val="0"/>
                        </a:spcAft>
                        <a:buNone/>
                      </a:pPr>
                      <a:r>
                        <a:rPr lang="en-US" sz="2000">
                          <a:effectLst/>
                        </a:rPr>
                        <a:t>50%</a:t>
                      </a:r>
                    </a:p>
                  </a:txBody>
                  <a:tcPr marL="95250" marR="95250" marT="95250" marB="95250"/>
                </a:tc>
                <a:extLst>
                  <a:ext uri="{0D108BD9-81ED-4DB2-BD59-A6C34878D82A}">
                    <a16:rowId xmlns:a16="http://schemas.microsoft.com/office/drawing/2014/main" val="1676966093"/>
                  </a:ext>
                </a:extLst>
              </a:tr>
              <a:tr h="888836">
                <a:tc>
                  <a:txBody>
                    <a:bodyPr/>
                    <a:lstStyle/>
                    <a:p>
                      <a:pPr lvl="0" algn="l">
                        <a:lnSpc>
                          <a:spcPct val="150000"/>
                        </a:lnSpc>
                        <a:spcBef>
                          <a:spcPts val="0"/>
                        </a:spcBef>
                        <a:spcAft>
                          <a:spcPts val="0"/>
                        </a:spcAft>
                        <a:buNone/>
                      </a:pPr>
                      <a:r>
                        <a:rPr lang="en-US" sz="1800" b="0" i="0" u="none" strike="noStrike" noProof="0">
                          <a:effectLst/>
                        </a:rPr>
                        <a:t>SVM</a:t>
                      </a:r>
                      <a:endParaRPr lang="en-US" sz="1800" b="0" i="0" u="none" strike="noStrike" noProof="0">
                        <a:effectLst/>
                        <a:latin typeface="Calibri"/>
                      </a:endParaRPr>
                    </a:p>
                  </a:txBody>
                  <a:tcPr marL="95250" marR="95250" marT="95250" marB="95250"/>
                </a:tc>
                <a:tc>
                  <a:txBody>
                    <a:bodyPr/>
                    <a:lstStyle/>
                    <a:p>
                      <a:pPr algn="ctr" rtl="0" fontAlgn="t">
                        <a:lnSpc>
                          <a:spcPct val="150000"/>
                        </a:lnSpc>
                        <a:spcBef>
                          <a:spcPts val="0"/>
                        </a:spcBef>
                        <a:spcAft>
                          <a:spcPts val="0"/>
                        </a:spcAft>
                      </a:pPr>
                      <a:r>
                        <a:rPr lang="en-US" sz="2000">
                          <a:effectLst/>
                        </a:rPr>
                        <a:t>74.28%</a:t>
                      </a:r>
                    </a:p>
                  </a:txBody>
                  <a:tcPr marL="95250" marR="95250" marT="95250" marB="95250"/>
                </a:tc>
                <a:tc>
                  <a:txBody>
                    <a:bodyPr/>
                    <a:lstStyle/>
                    <a:p>
                      <a:pPr lvl="0" algn="ctr">
                        <a:lnSpc>
                          <a:spcPct val="150000"/>
                        </a:lnSpc>
                        <a:spcBef>
                          <a:spcPts val="0"/>
                        </a:spcBef>
                        <a:spcAft>
                          <a:spcPts val="0"/>
                        </a:spcAft>
                        <a:buNone/>
                      </a:pPr>
                      <a:r>
                        <a:rPr lang="en-US" sz="2000">
                          <a:effectLst/>
                        </a:rPr>
                        <a:t>50%</a:t>
                      </a:r>
                    </a:p>
                  </a:txBody>
                  <a:tcPr marL="95250" marR="95250" marT="95250" marB="95250"/>
                </a:tc>
                <a:tc>
                  <a:txBody>
                    <a:bodyPr/>
                    <a:lstStyle/>
                    <a:p>
                      <a:pPr lvl="0" algn="ctr">
                        <a:lnSpc>
                          <a:spcPct val="150000"/>
                        </a:lnSpc>
                        <a:spcBef>
                          <a:spcPts val="0"/>
                        </a:spcBef>
                        <a:spcAft>
                          <a:spcPts val="0"/>
                        </a:spcAft>
                        <a:buNone/>
                      </a:pPr>
                      <a:r>
                        <a:rPr lang="en-US" sz="2000">
                          <a:effectLst/>
                        </a:rPr>
                        <a:t>64.29%</a:t>
                      </a:r>
                    </a:p>
                  </a:txBody>
                  <a:tcPr marL="95250" marR="95250" marT="95250" marB="95250"/>
                </a:tc>
                <a:tc>
                  <a:txBody>
                    <a:bodyPr/>
                    <a:lstStyle/>
                    <a:p>
                      <a:pPr lvl="0" algn="ctr">
                        <a:lnSpc>
                          <a:spcPct val="150000"/>
                        </a:lnSpc>
                        <a:spcBef>
                          <a:spcPts val="0"/>
                        </a:spcBef>
                        <a:spcAft>
                          <a:spcPts val="0"/>
                        </a:spcAft>
                        <a:buNone/>
                      </a:pPr>
                      <a:r>
                        <a:rPr lang="en-US" sz="2000">
                          <a:effectLst/>
                        </a:rPr>
                        <a:t>50%</a:t>
                      </a:r>
                    </a:p>
                  </a:txBody>
                  <a:tcPr marL="95250" marR="95250" marT="95250" marB="95250"/>
                </a:tc>
                <a:extLst>
                  <a:ext uri="{0D108BD9-81ED-4DB2-BD59-A6C34878D82A}">
                    <a16:rowId xmlns:a16="http://schemas.microsoft.com/office/drawing/2014/main" val="1062954564"/>
                  </a:ext>
                </a:extLst>
              </a:tr>
            </a:tbl>
          </a:graphicData>
        </a:graphic>
      </p:graphicFrame>
      <p:sp>
        <p:nvSpPr>
          <p:cNvPr id="11" name="TextBox 10">
            <a:extLst>
              <a:ext uri="{FF2B5EF4-FFF2-40B4-BE49-F238E27FC236}">
                <a16:creationId xmlns:a16="http://schemas.microsoft.com/office/drawing/2014/main" id="{2E5D48CA-8034-BC46-9D07-156DF58C92CA}"/>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Model Selection – Accuracy on Development Set</a:t>
            </a:r>
          </a:p>
        </p:txBody>
      </p:sp>
      <p:sp>
        <p:nvSpPr>
          <p:cNvPr id="12" name="Rectangle 11">
            <a:extLst>
              <a:ext uri="{FF2B5EF4-FFF2-40B4-BE49-F238E27FC236}">
                <a16:creationId xmlns:a16="http://schemas.microsoft.com/office/drawing/2014/main" id="{645EE7DD-0C91-C34B-BA02-7EDD71BB517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7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7B46B6-6A98-4FA2-A2C9-090A548CF2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1" name="TextBox 10">
            <a:extLst>
              <a:ext uri="{FF2B5EF4-FFF2-40B4-BE49-F238E27FC236}">
                <a16:creationId xmlns:a16="http://schemas.microsoft.com/office/drawing/2014/main" id="{9ED2DB6D-280A-4F57-AAAE-82A0B5A175E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sp>
        <p:nvSpPr>
          <p:cNvPr id="12" name="TextBox 11">
            <a:extLst>
              <a:ext uri="{FF2B5EF4-FFF2-40B4-BE49-F238E27FC236}">
                <a16:creationId xmlns:a16="http://schemas.microsoft.com/office/drawing/2014/main" id="{61EC7D58-7BC1-4991-83B9-E9877B21E3C2}"/>
              </a:ext>
            </a:extLst>
          </p:cNvPr>
          <p:cNvSpPr txBox="1"/>
          <p:nvPr/>
        </p:nvSpPr>
        <p:spPr>
          <a:xfrm>
            <a:off x="352291" y="5578967"/>
            <a:ext cx="11790607" cy="1383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2000">
              <a:ea typeface="+mn-lt"/>
              <a:cs typeface="+mn-lt"/>
            </a:endParaRPr>
          </a:p>
          <a:p>
            <a:pPr>
              <a:lnSpc>
                <a:spcPct val="150000"/>
              </a:lnSpc>
            </a:pPr>
            <a:br>
              <a:rPr lang="en-US"/>
            </a:br>
            <a:endParaRPr lang="en-US" sz="2000">
              <a:cs typeface="Calibri"/>
            </a:endParaRPr>
          </a:p>
        </p:txBody>
      </p:sp>
      <p:sp>
        <p:nvSpPr>
          <p:cNvPr id="3" name="TextBox 2">
            <a:extLst>
              <a:ext uri="{FF2B5EF4-FFF2-40B4-BE49-F238E27FC236}">
                <a16:creationId xmlns:a16="http://schemas.microsoft.com/office/drawing/2014/main" id="{B4F03791-6039-439F-B5B9-BF63E6CD87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AF140153-C6C2-48B1-B6B8-18512602EB1E}"/>
              </a:ext>
            </a:extLst>
          </p:cNvPr>
          <p:cNvSpPr txBox="1"/>
          <p:nvPr/>
        </p:nvSpPr>
        <p:spPr>
          <a:xfrm>
            <a:off x="6194738" y="59371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webkit-standard"/>
            </a:endParaRPr>
          </a:p>
        </p:txBody>
      </p:sp>
      <p:graphicFrame>
        <p:nvGraphicFramePr>
          <p:cNvPr id="14" name="Table 9">
            <a:extLst>
              <a:ext uri="{FF2B5EF4-FFF2-40B4-BE49-F238E27FC236}">
                <a16:creationId xmlns:a16="http://schemas.microsoft.com/office/drawing/2014/main" id="{AF95D783-EC85-4A14-BCF9-D80AA3CEB4F9}"/>
              </a:ext>
            </a:extLst>
          </p:cNvPr>
          <p:cNvGraphicFramePr>
            <a:graphicFrameLocks noGrp="1"/>
          </p:cNvGraphicFramePr>
          <p:nvPr/>
        </p:nvGraphicFramePr>
        <p:xfrm>
          <a:off x="837127" y="1518634"/>
          <a:ext cx="10601500" cy="4444180"/>
        </p:xfrm>
        <a:graphic>
          <a:graphicData uri="http://schemas.openxmlformats.org/drawingml/2006/table">
            <a:tbl>
              <a:tblPr firstRow="1" bandRow="1">
                <a:tableStyleId>{5C22544A-7EE6-4342-B048-85BDC9FD1C3A}</a:tableStyleId>
              </a:tblPr>
              <a:tblGrid>
                <a:gridCol w="3851344">
                  <a:extLst>
                    <a:ext uri="{9D8B030D-6E8A-4147-A177-3AD203B41FA5}">
                      <a16:colId xmlns:a16="http://schemas.microsoft.com/office/drawing/2014/main" val="3111182734"/>
                    </a:ext>
                  </a:extLst>
                </a:gridCol>
                <a:gridCol w="2250052">
                  <a:extLst>
                    <a:ext uri="{9D8B030D-6E8A-4147-A177-3AD203B41FA5}">
                      <a16:colId xmlns:a16="http://schemas.microsoft.com/office/drawing/2014/main" val="2883070526"/>
                    </a:ext>
                  </a:extLst>
                </a:gridCol>
                <a:gridCol w="2250052">
                  <a:extLst>
                    <a:ext uri="{9D8B030D-6E8A-4147-A177-3AD203B41FA5}">
                      <a16:colId xmlns:a16="http://schemas.microsoft.com/office/drawing/2014/main" val="2203144173"/>
                    </a:ext>
                  </a:extLst>
                </a:gridCol>
                <a:gridCol w="2250052">
                  <a:extLst>
                    <a:ext uri="{9D8B030D-6E8A-4147-A177-3AD203B41FA5}">
                      <a16:colId xmlns:a16="http://schemas.microsoft.com/office/drawing/2014/main" val="2521784487"/>
                    </a:ext>
                  </a:extLst>
                </a:gridCol>
              </a:tblGrid>
              <a:tr h="888836">
                <a:tc>
                  <a:txBody>
                    <a:bodyPr/>
                    <a:lstStyle/>
                    <a:p>
                      <a:pPr algn="l" rtl="0" fontAlgn="t">
                        <a:lnSpc>
                          <a:spcPct val="150000"/>
                        </a:lnSpc>
                        <a:spcBef>
                          <a:spcPts val="0"/>
                        </a:spcBef>
                        <a:spcAft>
                          <a:spcPts val="0"/>
                        </a:spcAft>
                      </a:pPr>
                      <a:endParaRPr lang="en-US" sz="1400">
                        <a:effectLst/>
                      </a:endParaRPr>
                    </a:p>
                  </a:txBody>
                  <a:tcPr marL="95250" marR="95250" marT="95250" marB="95250"/>
                </a:tc>
                <a:tc>
                  <a:txBody>
                    <a:bodyPr/>
                    <a:lstStyle/>
                    <a:p>
                      <a:pPr lvl="0" algn="ctr">
                        <a:lnSpc>
                          <a:spcPct val="150000"/>
                        </a:lnSpc>
                        <a:spcBef>
                          <a:spcPts val="0"/>
                        </a:spcBef>
                        <a:spcAft>
                          <a:spcPts val="0"/>
                        </a:spcAft>
                        <a:buNone/>
                      </a:pPr>
                      <a:r>
                        <a:rPr lang="en-US" sz="1800" b="1" kern="1200" noProof="0">
                          <a:solidFill>
                            <a:schemeClr val="lt1"/>
                          </a:solidFill>
                          <a:effectLst/>
                          <a:latin typeface="+mn-lt"/>
                          <a:ea typeface="+mn-ea"/>
                          <a:cs typeface="+mn-cs"/>
                        </a:rPr>
                        <a:t>Word Count</a:t>
                      </a:r>
                      <a:endParaRPr lang="en-US" sz="1800" b="1" kern="1200">
                        <a:solidFill>
                          <a:schemeClr val="lt1"/>
                        </a:solidFill>
                        <a:effectLst/>
                        <a:latin typeface="+mn-lt"/>
                        <a:ea typeface="+mn-ea"/>
                        <a:cs typeface="+mn-cs"/>
                      </a:endParaRPr>
                    </a:p>
                  </a:txBody>
                  <a:tcPr marL="95250" marR="95250" marT="95250" marB="95250"/>
                </a:tc>
                <a:tc>
                  <a:txBody>
                    <a:bodyPr/>
                    <a:lstStyle/>
                    <a:p>
                      <a:pPr lvl="0" algn="ctr">
                        <a:lnSpc>
                          <a:spcPct val="150000"/>
                        </a:lnSpc>
                        <a:spcBef>
                          <a:spcPts val="0"/>
                        </a:spcBef>
                        <a:spcAft>
                          <a:spcPts val="0"/>
                        </a:spcAft>
                        <a:buNone/>
                      </a:pPr>
                      <a:r>
                        <a:rPr lang="en-US" sz="1800">
                          <a:effectLst/>
                        </a:rPr>
                        <a:t>TF-IDF (word)</a:t>
                      </a:r>
                    </a:p>
                  </a:txBody>
                  <a:tcPr marL="95250" marR="95250" marT="95250" marB="95250"/>
                </a:tc>
                <a:tc>
                  <a:txBody>
                    <a:bodyPr/>
                    <a:lstStyle/>
                    <a:p>
                      <a:pPr lvl="0" algn="ctr">
                        <a:lnSpc>
                          <a:spcPct val="150000"/>
                        </a:lnSpc>
                        <a:spcBef>
                          <a:spcPts val="0"/>
                        </a:spcBef>
                        <a:spcAft>
                          <a:spcPts val="0"/>
                        </a:spcAft>
                        <a:buNone/>
                      </a:pPr>
                      <a:r>
                        <a:rPr lang="en-US" sz="1800" b="1" kern="1200">
                          <a:solidFill>
                            <a:schemeClr val="lt1"/>
                          </a:solidFill>
                          <a:effectLst/>
                          <a:latin typeface="+mn-lt"/>
                          <a:ea typeface="+mn-ea"/>
                          <a:cs typeface="+mn-cs"/>
                        </a:rPr>
                        <a:t>N-gram</a:t>
                      </a:r>
                    </a:p>
                  </a:txBody>
                  <a:tcPr marL="95250" marR="95250" marT="95250" marB="95250"/>
                </a:tc>
                <a:extLst>
                  <a:ext uri="{0D108BD9-81ED-4DB2-BD59-A6C34878D82A}">
                    <a16:rowId xmlns:a16="http://schemas.microsoft.com/office/drawing/2014/main" val="203744116"/>
                  </a:ext>
                </a:extLst>
              </a:tr>
              <a:tr h="888836">
                <a:tc>
                  <a:txBody>
                    <a:bodyPr/>
                    <a:lstStyle/>
                    <a:p>
                      <a:pPr lvl="0" algn="l">
                        <a:lnSpc>
                          <a:spcPct val="150000"/>
                        </a:lnSpc>
                        <a:spcBef>
                          <a:spcPts val="0"/>
                        </a:spcBef>
                        <a:spcAft>
                          <a:spcPts val="0"/>
                        </a:spcAft>
                        <a:buNone/>
                      </a:pPr>
                      <a:r>
                        <a:rPr lang="en-US" sz="1800" b="0" i="0" u="none" strike="noStrike" noProof="0">
                          <a:effectLst/>
                          <a:latin typeface="Calibri"/>
                        </a:rPr>
                        <a:t>Naive Bayes(Multinomial )</a:t>
                      </a:r>
                      <a:endParaRPr lang="en-US" sz="1800"/>
                    </a:p>
                  </a:txBody>
                  <a:tcPr marL="95250" marR="95250" marT="95250" marB="95250"/>
                </a:tc>
                <a:tc>
                  <a:txBody>
                    <a:bodyPr/>
                    <a:lstStyle/>
                    <a:p>
                      <a:pPr algn="ctr" rtl="0" fontAlgn="t">
                        <a:lnSpc>
                          <a:spcPct val="150000"/>
                        </a:lnSpc>
                        <a:spcBef>
                          <a:spcPts val="0"/>
                        </a:spcBef>
                        <a:spcAft>
                          <a:spcPts val="0"/>
                        </a:spcAft>
                      </a:pPr>
                      <a:r>
                        <a:rPr lang="en-US" sz="2000">
                          <a:effectLst/>
                        </a:rPr>
                        <a:t>56.44%</a:t>
                      </a:r>
                    </a:p>
                  </a:txBody>
                  <a:tcPr marL="95250" marR="95250" marT="95250" marB="95250"/>
                </a:tc>
                <a:tc>
                  <a:txBody>
                    <a:bodyPr/>
                    <a:lstStyle/>
                    <a:p>
                      <a:pPr lvl="0" algn="ctr">
                        <a:lnSpc>
                          <a:spcPct val="150000"/>
                        </a:lnSpc>
                        <a:spcBef>
                          <a:spcPts val="0"/>
                        </a:spcBef>
                        <a:spcAft>
                          <a:spcPts val="0"/>
                        </a:spcAft>
                        <a:buNone/>
                      </a:pPr>
                      <a:r>
                        <a:rPr lang="en-US" sz="2000">
                          <a:effectLst/>
                        </a:rPr>
                        <a:t>50%</a:t>
                      </a:r>
                    </a:p>
                  </a:txBody>
                  <a:tcPr marL="95250" marR="95250" marT="95250" marB="95250"/>
                </a:tc>
                <a:tc>
                  <a:txBody>
                    <a:bodyPr/>
                    <a:lstStyle/>
                    <a:p>
                      <a:pPr lvl="0" algn="ctr">
                        <a:lnSpc>
                          <a:spcPct val="150000"/>
                        </a:lnSpc>
                        <a:spcBef>
                          <a:spcPts val="0"/>
                        </a:spcBef>
                        <a:spcAft>
                          <a:spcPts val="0"/>
                        </a:spcAft>
                        <a:buNone/>
                      </a:pPr>
                      <a:r>
                        <a:rPr lang="en-US" sz="2000">
                          <a:effectLst/>
                        </a:rPr>
                        <a:t>43.56%</a:t>
                      </a:r>
                    </a:p>
                  </a:txBody>
                  <a:tcPr marL="95250" marR="95250" marT="95250" marB="95250"/>
                </a:tc>
                <a:extLst>
                  <a:ext uri="{0D108BD9-81ED-4DB2-BD59-A6C34878D82A}">
                    <a16:rowId xmlns:a16="http://schemas.microsoft.com/office/drawing/2014/main" val="1033699060"/>
                  </a:ext>
                </a:extLst>
              </a:tr>
              <a:tr h="888836">
                <a:tc>
                  <a:txBody>
                    <a:bodyPr/>
                    <a:lstStyle/>
                    <a:p>
                      <a:pPr lvl="0" algn="l">
                        <a:lnSpc>
                          <a:spcPct val="150000"/>
                        </a:lnSpc>
                        <a:spcBef>
                          <a:spcPts val="0"/>
                        </a:spcBef>
                        <a:spcAft>
                          <a:spcPts val="0"/>
                        </a:spcAft>
                        <a:buNone/>
                      </a:pPr>
                      <a:r>
                        <a:rPr lang="en-US" sz="1800" b="0" i="0" u="none" strike="noStrike" noProof="0">
                          <a:effectLst/>
                          <a:latin typeface="Calibri"/>
                        </a:rPr>
                        <a:t>Logistic Regression</a:t>
                      </a:r>
                      <a:r>
                        <a:rPr lang="en-US" sz="1800">
                          <a:effectLst/>
                        </a:rPr>
                        <a:t> </a:t>
                      </a:r>
                    </a:p>
                  </a:txBody>
                  <a:tcPr marL="95250" marR="95250" marT="95250" marB="95250"/>
                </a:tc>
                <a:tc>
                  <a:txBody>
                    <a:bodyPr/>
                    <a:lstStyle/>
                    <a:p>
                      <a:pPr algn="ctr" rtl="0" fontAlgn="t">
                        <a:lnSpc>
                          <a:spcPct val="150000"/>
                        </a:lnSpc>
                        <a:spcBef>
                          <a:spcPts val="0"/>
                        </a:spcBef>
                        <a:spcAft>
                          <a:spcPts val="0"/>
                        </a:spcAft>
                      </a:pPr>
                      <a:r>
                        <a:rPr lang="en-US" sz="2000">
                          <a:effectLst/>
                        </a:rPr>
                        <a:t>60.40%</a:t>
                      </a:r>
                    </a:p>
                  </a:txBody>
                  <a:tcPr marL="95250" marR="95250" marT="95250" marB="95250"/>
                </a:tc>
                <a:tc>
                  <a:txBody>
                    <a:bodyPr/>
                    <a:lstStyle/>
                    <a:p>
                      <a:pPr lvl="0" algn="ctr">
                        <a:lnSpc>
                          <a:spcPct val="150000"/>
                        </a:lnSpc>
                        <a:spcBef>
                          <a:spcPts val="0"/>
                        </a:spcBef>
                        <a:spcAft>
                          <a:spcPts val="0"/>
                        </a:spcAft>
                        <a:buNone/>
                      </a:pPr>
                      <a:r>
                        <a:rPr lang="en-US" sz="2000">
                          <a:effectLst/>
                        </a:rPr>
                        <a:t>44.06%</a:t>
                      </a:r>
                    </a:p>
                  </a:txBody>
                  <a:tcPr marL="95250" marR="95250" marT="95250" marB="95250"/>
                </a:tc>
                <a:tc>
                  <a:txBody>
                    <a:bodyPr/>
                    <a:lstStyle/>
                    <a:p>
                      <a:pPr lvl="0" algn="ctr">
                        <a:lnSpc>
                          <a:spcPct val="150000"/>
                        </a:lnSpc>
                        <a:spcBef>
                          <a:spcPts val="0"/>
                        </a:spcBef>
                        <a:spcAft>
                          <a:spcPts val="0"/>
                        </a:spcAft>
                        <a:buNone/>
                      </a:pPr>
                      <a:r>
                        <a:rPr lang="en-US" sz="2000">
                          <a:effectLst/>
                        </a:rPr>
                        <a:t>38.61%</a:t>
                      </a:r>
                    </a:p>
                  </a:txBody>
                  <a:tcPr marL="95250" marR="95250" marT="95250" marB="95250"/>
                </a:tc>
                <a:extLst>
                  <a:ext uri="{0D108BD9-81ED-4DB2-BD59-A6C34878D82A}">
                    <a16:rowId xmlns:a16="http://schemas.microsoft.com/office/drawing/2014/main" val="2420947183"/>
                  </a:ext>
                </a:extLst>
              </a:tr>
              <a:tr h="888836">
                <a:tc>
                  <a:txBody>
                    <a:bodyPr/>
                    <a:lstStyle/>
                    <a:p>
                      <a:pPr algn="l" rtl="0" fontAlgn="t">
                        <a:lnSpc>
                          <a:spcPct val="150000"/>
                        </a:lnSpc>
                        <a:spcBef>
                          <a:spcPts val="0"/>
                        </a:spcBef>
                        <a:spcAft>
                          <a:spcPts val="0"/>
                        </a:spcAft>
                      </a:pPr>
                      <a:r>
                        <a:rPr lang="en-US" sz="1800">
                          <a:effectLst/>
                        </a:rPr>
                        <a:t>Random Forest</a:t>
                      </a:r>
                    </a:p>
                  </a:txBody>
                  <a:tcPr marL="95250" marR="95250" marT="95250" marB="95250"/>
                </a:tc>
                <a:tc>
                  <a:txBody>
                    <a:bodyPr/>
                    <a:lstStyle/>
                    <a:p>
                      <a:pPr algn="ctr" rtl="0" fontAlgn="t">
                        <a:lnSpc>
                          <a:spcPct val="150000"/>
                        </a:lnSpc>
                        <a:spcBef>
                          <a:spcPts val="0"/>
                        </a:spcBef>
                        <a:spcAft>
                          <a:spcPts val="0"/>
                        </a:spcAft>
                      </a:pPr>
                      <a:r>
                        <a:rPr lang="en-US" sz="2000">
                          <a:effectLst/>
                        </a:rPr>
                        <a:t>59.41%</a:t>
                      </a:r>
                    </a:p>
                  </a:txBody>
                  <a:tcPr marL="95250" marR="95250" marT="95250" marB="95250"/>
                </a:tc>
                <a:tc>
                  <a:txBody>
                    <a:bodyPr/>
                    <a:lstStyle/>
                    <a:p>
                      <a:pPr lvl="0" algn="ctr">
                        <a:lnSpc>
                          <a:spcPct val="150000"/>
                        </a:lnSpc>
                        <a:spcBef>
                          <a:spcPts val="0"/>
                        </a:spcBef>
                        <a:spcAft>
                          <a:spcPts val="0"/>
                        </a:spcAft>
                        <a:buNone/>
                      </a:pPr>
                      <a:r>
                        <a:rPr lang="en-US" sz="2000">
                          <a:effectLst/>
                        </a:rPr>
                        <a:t>50.99%</a:t>
                      </a:r>
                    </a:p>
                  </a:txBody>
                  <a:tcPr marL="95250" marR="95250" marT="95250" marB="95250"/>
                </a:tc>
                <a:tc>
                  <a:txBody>
                    <a:bodyPr/>
                    <a:lstStyle/>
                    <a:p>
                      <a:pPr lvl="0" algn="ctr">
                        <a:lnSpc>
                          <a:spcPct val="150000"/>
                        </a:lnSpc>
                        <a:spcBef>
                          <a:spcPts val="0"/>
                        </a:spcBef>
                        <a:spcAft>
                          <a:spcPts val="0"/>
                        </a:spcAft>
                        <a:buNone/>
                      </a:pPr>
                      <a:r>
                        <a:rPr lang="en-US" sz="2000">
                          <a:effectLst/>
                        </a:rPr>
                        <a:t>37.12%</a:t>
                      </a:r>
                    </a:p>
                  </a:txBody>
                  <a:tcPr marL="95250" marR="95250" marT="95250" marB="95250"/>
                </a:tc>
                <a:extLst>
                  <a:ext uri="{0D108BD9-81ED-4DB2-BD59-A6C34878D82A}">
                    <a16:rowId xmlns:a16="http://schemas.microsoft.com/office/drawing/2014/main" val="1676966093"/>
                  </a:ext>
                </a:extLst>
              </a:tr>
              <a:tr h="888836">
                <a:tc>
                  <a:txBody>
                    <a:bodyPr/>
                    <a:lstStyle/>
                    <a:p>
                      <a:pPr lvl="0" algn="l">
                        <a:lnSpc>
                          <a:spcPct val="150000"/>
                        </a:lnSpc>
                        <a:spcBef>
                          <a:spcPts val="0"/>
                        </a:spcBef>
                        <a:spcAft>
                          <a:spcPts val="0"/>
                        </a:spcAft>
                        <a:buNone/>
                      </a:pPr>
                      <a:r>
                        <a:rPr lang="en-US" sz="1800" b="0" i="0" u="none" strike="noStrike" noProof="0">
                          <a:effectLst/>
                        </a:rPr>
                        <a:t>SVM</a:t>
                      </a:r>
                      <a:endParaRPr lang="en-US" sz="1800" b="0" i="0" u="none" strike="noStrike" noProof="0">
                        <a:effectLst/>
                        <a:latin typeface="Calibri"/>
                      </a:endParaRPr>
                    </a:p>
                  </a:txBody>
                  <a:tcPr marL="95250" marR="95250" marT="95250" marB="95250"/>
                </a:tc>
                <a:tc>
                  <a:txBody>
                    <a:bodyPr/>
                    <a:lstStyle/>
                    <a:p>
                      <a:pPr algn="ctr" rtl="0" fontAlgn="t">
                        <a:lnSpc>
                          <a:spcPct val="150000"/>
                        </a:lnSpc>
                        <a:spcBef>
                          <a:spcPts val="0"/>
                        </a:spcBef>
                        <a:spcAft>
                          <a:spcPts val="0"/>
                        </a:spcAft>
                      </a:pPr>
                      <a:r>
                        <a:rPr lang="en-US" sz="2000">
                          <a:effectLst/>
                        </a:rPr>
                        <a:t>61.39%</a:t>
                      </a:r>
                    </a:p>
                  </a:txBody>
                  <a:tcPr marL="95250" marR="95250" marT="95250" marB="95250"/>
                </a:tc>
                <a:tc>
                  <a:txBody>
                    <a:bodyPr/>
                    <a:lstStyle/>
                    <a:p>
                      <a:pPr lvl="0" algn="ctr">
                        <a:lnSpc>
                          <a:spcPct val="150000"/>
                        </a:lnSpc>
                        <a:spcBef>
                          <a:spcPts val="0"/>
                        </a:spcBef>
                        <a:spcAft>
                          <a:spcPts val="0"/>
                        </a:spcAft>
                        <a:buNone/>
                      </a:pPr>
                      <a:r>
                        <a:rPr lang="en-US" sz="2000">
                          <a:effectLst/>
                        </a:rPr>
                        <a:t>52.97%</a:t>
                      </a:r>
                    </a:p>
                  </a:txBody>
                  <a:tcPr marL="95250" marR="95250" marT="95250" marB="95250"/>
                </a:tc>
                <a:tc>
                  <a:txBody>
                    <a:bodyPr/>
                    <a:lstStyle/>
                    <a:p>
                      <a:pPr lvl="0" algn="ctr">
                        <a:lnSpc>
                          <a:spcPct val="150000"/>
                        </a:lnSpc>
                        <a:spcBef>
                          <a:spcPts val="0"/>
                        </a:spcBef>
                        <a:spcAft>
                          <a:spcPts val="0"/>
                        </a:spcAft>
                        <a:buNone/>
                      </a:pPr>
                      <a:r>
                        <a:rPr lang="en-US" sz="2000">
                          <a:effectLst/>
                        </a:rPr>
                        <a:t>37.13%</a:t>
                      </a:r>
                    </a:p>
                  </a:txBody>
                  <a:tcPr marL="95250" marR="95250" marT="95250" marB="95250"/>
                </a:tc>
                <a:extLst>
                  <a:ext uri="{0D108BD9-81ED-4DB2-BD59-A6C34878D82A}">
                    <a16:rowId xmlns:a16="http://schemas.microsoft.com/office/drawing/2014/main" val="1062954564"/>
                  </a:ext>
                </a:extLst>
              </a:tr>
            </a:tbl>
          </a:graphicData>
        </a:graphic>
      </p:graphicFrame>
      <p:sp>
        <p:nvSpPr>
          <p:cNvPr id="13" name="TextBox 12">
            <a:extLst>
              <a:ext uri="{FF2B5EF4-FFF2-40B4-BE49-F238E27FC236}">
                <a16:creationId xmlns:a16="http://schemas.microsoft.com/office/drawing/2014/main" id="{8B131C15-D160-A348-BF7E-3634F61CD7BA}"/>
              </a:ext>
            </a:extLst>
          </p:cNvPr>
          <p:cNvSpPr txBox="1"/>
          <p:nvPr/>
        </p:nvSpPr>
        <p:spPr>
          <a:xfrm>
            <a:off x="351884" y="215316"/>
            <a:ext cx="6154423"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Evaluation – Accuracy on Test Set</a:t>
            </a:r>
          </a:p>
        </p:txBody>
      </p:sp>
      <p:sp>
        <p:nvSpPr>
          <p:cNvPr id="15" name="Rectangle 14">
            <a:extLst>
              <a:ext uri="{FF2B5EF4-FFF2-40B4-BE49-F238E27FC236}">
                <a16:creationId xmlns:a16="http://schemas.microsoft.com/office/drawing/2014/main" id="{9407A1D3-E879-7F4D-B94A-E4467D8AF96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700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144056" y="5158888"/>
            <a:ext cx="1836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9948236"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Twitter Analysis – Association Rule Mining</a:t>
            </a:r>
          </a:p>
        </p:txBody>
      </p:sp>
      <p:sp>
        <p:nvSpPr>
          <p:cNvPr id="8" name="Rectangle 7">
            <a:extLst>
              <a:ext uri="{FF2B5EF4-FFF2-40B4-BE49-F238E27FC236}">
                <a16:creationId xmlns:a16="http://schemas.microsoft.com/office/drawing/2014/main" id="{BF6C72CE-0259-0040-AB12-CD92ADE3202B}"/>
              </a:ext>
            </a:extLst>
          </p:cNvPr>
          <p:cNvSpPr/>
          <p:nvPr/>
        </p:nvSpPr>
        <p:spPr>
          <a:xfrm>
            <a:off x="1190152" y="5071670"/>
            <a:ext cx="9531392"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Knowing the relation between areas from people movements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3200" dirty="0">
                <a:solidFill>
                  <a:prstClr val="white"/>
                </a:solidFill>
                <a:latin typeface="Franklin Gothic Demi Cond" panose="020B0706030402020204" pitchFamily="34" charset="0"/>
              </a:rPr>
              <a:t>b</a:t>
            </a:r>
            <a:r>
              <a:rPr kumimoji="0" lang="en-AU" sz="3200" b="0" i="0" u="none" strike="noStrike" kern="1200" cap="none" spc="0" normalizeH="0" baseline="0" noProof="0" dirty="0" err="1">
                <a:ln>
                  <a:noFill/>
                </a:ln>
                <a:solidFill>
                  <a:prstClr val="white"/>
                </a:solidFill>
                <a:effectLst/>
                <a:uLnTx/>
                <a:uFillTx/>
                <a:latin typeface="Franklin Gothic Demi Cond" panose="020B0706030402020204" pitchFamily="34" charset="0"/>
                <a:ea typeface="+mn-ea"/>
                <a:cs typeface="+mn-cs"/>
              </a:rPr>
              <a:t>ased</a:t>
            </a:r>
            <a:r>
              <a:rPr kumimoji="0" lang="en-AU"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 on </a:t>
            </a:r>
            <a:r>
              <a:rPr lang="en-AU" sz="3200" dirty="0">
                <a:solidFill>
                  <a:prstClr val="white"/>
                </a:solidFill>
                <a:latin typeface="Franklin Gothic Demi Cond" panose="020B0706030402020204" pitchFamily="34" charset="0"/>
              </a:rPr>
              <a:t>tweeting time and location per user</a:t>
            </a:r>
            <a:endParaRPr kumimoji="0" lang="en-ID" sz="32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4081311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DB6F60-B4FF-DE44-B553-CB0C91EFB76C}"/>
              </a:ext>
            </a:extLst>
          </p:cNvPr>
          <p:cNvPicPr>
            <a:picLocks noChangeAspect="1"/>
          </p:cNvPicPr>
          <p:nvPr/>
        </p:nvPicPr>
        <p:blipFill rotWithShape="1">
          <a:blip r:embed="rId2"/>
          <a:srcRect t="5943" r="3183"/>
          <a:stretch/>
        </p:blipFill>
        <p:spPr>
          <a:xfrm>
            <a:off x="0" y="1145577"/>
            <a:ext cx="9740039" cy="5182448"/>
          </a:xfrm>
          <a:prstGeom prst="rect">
            <a:avLst/>
          </a:prstGeom>
        </p:spPr>
      </p:pic>
      <p:pic>
        <p:nvPicPr>
          <p:cNvPr id="4" name="Picture 3">
            <a:extLst>
              <a:ext uri="{FF2B5EF4-FFF2-40B4-BE49-F238E27FC236}">
                <a16:creationId xmlns:a16="http://schemas.microsoft.com/office/drawing/2014/main" id="{A6BFB5DA-9B99-5343-919C-1308164F937D}"/>
              </a:ext>
            </a:extLst>
          </p:cNvPr>
          <p:cNvPicPr>
            <a:picLocks noChangeAspect="1"/>
          </p:cNvPicPr>
          <p:nvPr/>
        </p:nvPicPr>
        <p:blipFill>
          <a:blip r:embed="rId3"/>
          <a:stretch>
            <a:fillRect/>
          </a:stretch>
        </p:blipFill>
        <p:spPr>
          <a:xfrm>
            <a:off x="7442203" y="1145577"/>
            <a:ext cx="4092614" cy="3026229"/>
          </a:xfrm>
          <a:prstGeom prst="rect">
            <a:avLst/>
          </a:prstGeom>
        </p:spPr>
      </p:pic>
      <p:sp>
        <p:nvSpPr>
          <p:cNvPr id="5" name="TextBox 4">
            <a:extLst>
              <a:ext uri="{FF2B5EF4-FFF2-40B4-BE49-F238E27FC236}">
                <a16:creationId xmlns:a16="http://schemas.microsoft.com/office/drawing/2014/main" id="{BBBE3CFF-9601-7543-A82C-E3C96EDC8591}"/>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Tweet Frequency Based on SA2 areas and State</a:t>
            </a:r>
          </a:p>
        </p:txBody>
      </p:sp>
      <p:sp>
        <p:nvSpPr>
          <p:cNvPr id="7" name="Rectangle 6">
            <a:extLst>
              <a:ext uri="{FF2B5EF4-FFF2-40B4-BE49-F238E27FC236}">
                <a16:creationId xmlns:a16="http://schemas.microsoft.com/office/drawing/2014/main" id="{DB57AE1B-DDEE-EA4C-A4F6-C0531406143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F1A3E3-C152-0645-969B-DEA0ABA0A3DE}"/>
              </a:ext>
            </a:extLst>
          </p:cNvPr>
          <p:cNvSpPr/>
          <p:nvPr/>
        </p:nvSpPr>
        <p:spPr>
          <a:xfrm>
            <a:off x="351884" y="826104"/>
            <a:ext cx="2532830" cy="338554"/>
          </a:xfrm>
          <a:prstGeom prst="rect">
            <a:avLst/>
          </a:prstGeom>
        </p:spPr>
        <p:txBody>
          <a:bodyPr wrap="square">
            <a:spAutoFit/>
          </a:bodyPr>
          <a:lstStyle/>
          <a:p>
            <a:r>
              <a:rPr lang="en-US" sz="1600" b="1" dirty="0">
                <a:solidFill>
                  <a:srgbClr val="002060"/>
                </a:solidFill>
              </a:rPr>
              <a:t>Top 20 SA2 Areas</a:t>
            </a:r>
            <a:endParaRPr lang="en-US" sz="1200" b="1" dirty="0">
              <a:solidFill>
                <a:srgbClr val="002060"/>
              </a:solidFill>
            </a:endParaRPr>
          </a:p>
        </p:txBody>
      </p:sp>
      <p:sp>
        <p:nvSpPr>
          <p:cNvPr id="9" name="Rectangle 8">
            <a:extLst>
              <a:ext uri="{FF2B5EF4-FFF2-40B4-BE49-F238E27FC236}">
                <a16:creationId xmlns:a16="http://schemas.microsoft.com/office/drawing/2014/main" id="{C0B1CBBD-BC96-5540-B706-66486459F673}"/>
              </a:ext>
            </a:extLst>
          </p:cNvPr>
          <p:cNvSpPr/>
          <p:nvPr/>
        </p:nvSpPr>
        <p:spPr>
          <a:xfrm>
            <a:off x="7688855" y="807023"/>
            <a:ext cx="2532830" cy="338554"/>
          </a:xfrm>
          <a:prstGeom prst="rect">
            <a:avLst/>
          </a:prstGeom>
        </p:spPr>
        <p:txBody>
          <a:bodyPr wrap="square">
            <a:spAutoFit/>
          </a:bodyPr>
          <a:lstStyle/>
          <a:p>
            <a:r>
              <a:rPr lang="en-US" sz="1600" b="1" dirty="0">
                <a:solidFill>
                  <a:srgbClr val="002060"/>
                </a:solidFill>
              </a:rPr>
              <a:t>State of the SA2 Areas</a:t>
            </a:r>
            <a:endParaRPr lang="en-US" sz="1200" b="1" dirty="0">
              <a:solidFill>
                <a:srgbClr val="002060"/>
              </a:solidFill>
            </a:endParaRPr>
          </a:p>
        </p:txBody>
      </p:sp>
    </p:spTree>
    <p:extLst>
      <p:ext uri="{BB962C8B-B14F-4D97-AF65-F5344CB8AC3E}">
        <p14:creationId xmlns:p14="http://schemas.microsoft.com/office/powerpoint/2010/main" val="3218330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BFBC75-F486-7347-857D-6E083FDE4371}"/>
              </a:ext>
            </a:extLst>
          </p:cNvPr>
          <p:cNvPicPr>
            <a:picLocks noChangeAspect="1"/>
          </p:cNvPicPr>
          <p:nvPr/>
        </p:nvPicPr>
        <p:blipFill>
          <a:blip r:embed="rId2"/>
          <a:stretch>
            <a:fillRect/>
          </a:stretch>
        </p:blipFill>
        <p:spPr>
          <a:xfrm>
            <a:off x="351884" y="1096316"/>
            <a:ext cx="4816021" cy="2353569"/>
          </a:xfrm>
          <a:prstGeom prst="rect">
            <a:avLst/>
          </a:prstGeom>
        </p:spPr>
      </p:pic>
      <p:pic>
        <p:nvPicPr>
          <p:cNvPr id="6" name="Picture 5">
            <a:extLst>
              <a:ext uri="{FF2B5EF4-FFF2-40B4-BE49-F238E27FC236}">
                <a16:creationId xmlns:a16="http://schemas.microsoft.com/office/drawing/2014/main" id="{DCAEC6E4-F413-284D-B96B-53AE8C1DC0B2}"/>
              </a:ext>
            </a:extLst>
          </p:cNvPr>
          <p:cNvPicPr>
            <a:picLocks noChangeAspect="1"/>
          </p:cNvPicPr>
          <p:nvPr/>
        </p:nvPicPr>
        <p:blipFill>
          <a:blip r:embed="rId3"/>
          <a:stretch>
            <a:fillRect/>
          </a:stretch>
        </p:blipFill>
        <p:spPr>
          <a:xfrm>
            <a:off x="6542316" y="1096316"/>
            <a:ext cx="4641796" cy="2308442"/>
          </a:xfrm>
          <a:prstGeom prst="rect">
            <a:avLst/>
          </a:prstGeom>
        </p:spPr>
      </p:pic>
      <p:pic>
        <p:nvPicPr>
          <p:cNvPr id="7" name="Picture 6">
            <a:extLst>
              <a:ext uri="{FF2B5EF4-FFF2-40B4-BE49-F238E27FC236}">
                <a16:creationId xmlns:a16="http://schemas.microsoft.com/office/drawing/2014/main" id="{7E4D5D98-7F26-AE41-AC46-FCD8C01FE631}"/>
              </a:ext>
            </a:extLst>
          </p:cNvPr>
          <p:cNvPicPr>
            <a:picLocks noChangeAspect="1"/>
          </p:cNvPicPr>
          <p:nvPr/>
        </p:nvPicPr>
        <p:blipFill rotWithShape="1">
          <a:blip r:embed="rId4"/>
          <a:srcRect l="8380"/>
          <a:stretch/>
        </p:blipFill>
        <p:spPr>
          <a:xfrm>
            <a:off x="351884" y="3998121"/>
            <a:ext cx="5062460" cy="1882991"/>
          </a:xfrm>
          <a:prstGeom prst="rect">
            <a:avLst/>
          </a:prstGeom>
        </p:spPr>
      </p:pic>
      <p:pic>
        <p:nvPicPr>
          <p:cNvPr id="8" name="Picture 7">
            <a:extLst>
              <a:ext uri="{FF2B5EF4-FFF2-40B4-BE49-F238E27FC236}">
                <a16:creationId xmlns:a16="http://schemas.microsoft.com/office/drawing/2014/main" id="{77E2EED8-445D-9342-9691-A0E12949228A}"/>
              </a:ext>
            </a:extLst>
          </p:cNvPr>
          <p:cNvPicPr>
            <a:picLocks noChangeAspect="1"/>
          </p:cNvPicPr>
          <p:nvPr/>
        </p:nvPicPr>
        <p:blipFill rotWithShape="1">
          <a:blip r:embed="rId5"/>
          <a:srcRect l="19227"/>
          <a:stretch/>
        </p:blipFill>
        <p:spPr>
          <a:xfrm>
            <a:off x="7098010" y="3875241"/>
            <a:ext cx="2138134" cy="2804886"/>
          </a:xfrm>
          <a:prstGeom prst="rect">
            <a:avLst/>
          </a:prstGeom>
        </p:spPr>
      </p:pic>
      <p:sp>
        <p:nvSpPr>
          <p:cNvPr id="9" name="TextBox 8">
            <a:extLst>
              <a:ext uri="{FF2B5EF4-FFF2-40B4-BE49-F238E27FC236}">
                <a16:creationId xmlns:a16="http://schemas.microsoft.com/office/drawing/2014/main" id="{56CF9230-DAA2-C141-B8F3-948DB55157D7}"/>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Tweet Frequency Based on Twitter Users and SA2 Areas</a:t>
            </a:r>
          </a:p>
        </p:txBody>
      </p:sp>
      <p:sp>
        <p:nvSpPr>
          <p:cNvPr id="10" name="Rectangle 9">
            <a:extLst>
              <a:ext uri="{FF2B5EF4-FFF2-40B4-BE49-F238E27FC236}">
                <a16:creationId xmlns:a16="http://schemas.microsoft.com/office/drawing/2014/main" id="{19DDDFEE-EB66-FC40-9463-2AA1E68F3DE9}"/>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9BBB2-FEDF-7D4E-B73A-C604F77C71D7}"/>
              </a:ext>
            </a:extLst>
          </p:cNvPr>
          <p:cNvSpPr/>
          <p:nvPr/>
        </p:nvSpPr>
        <p:spPr>
          <a:xfrm>
            <a:off x="351884" y="832896"/>
            <a:ext cx="5297802" cy="338554"/>
          </a:xfrm>
          <a:prstGeom prst="rect">
            <a:avLst/>
          </a:prstGeom>
        </p:spPr>
        <p:txBody>
          <a:bodyPr wrap="square">
            <a:spAutoFit/>
          </a:bodyPr>
          <a:lstStyle/>
          <a:p>
            <a:r>
              <a:rPr lang="en-US" sz="1600" b="1" dirty="0">
                <a:solidFill>
                  <a:srgbClr val="002060"/>
                </a:solidFill>
              </a:rPr>
              <a:t>Distribution number of tweets per user per sa2 areas</a:t>
            </a:r>
            <a:endParaRPr lang="en-US" sz="1200" b="1" dirty="0">
              <a:solidFill>
                <a:srgbClr val="002060"/>
              </a:solidFill>
            </a:endParaRPr>
          </a:p>
        </p:txBody>
      </p:sp>
      <p:sp>
        <p:nvSpPr>
          <p:cNvPr id="12" name="Left Bracket 11">
            <a:extLst>
              <a:ext uri="{FF2B5EF4-FFF2-40B4-BE49-F238E27FC236}">
                <a16:creationId xmlns:a16="http://schemas.microsoft.com/office/drawing/2014/main" id="{822741FA-9E7B-6441-BE8A-2AA30009EDD3}"/>
              </a:ext>
            </a:extLst>
          </p:cNvPr>
          <p:cNvSpPr/>
          <p:nvPr/>
        </p:nvSpPr>
        <p:spPr>
          <a:xfrm rot="16200000">
            <a:off x="3191119" y="1828328"/>
            <a:ext cx="115763" cy="3364456"/>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53E0AF40-57E7-8C43-BE7D-A8F5685755D4}"/>
              </a:ext>
            </a:extLst>
          </p:cNvPr>
          <p:cNvSpPr/>
          <p:nvPr/>
        </p:nvSpPr>
        <p:spPr>
          <a:xfrm>
            <a:off x="1874414" y="3614091"/>
            <a:ext cx="2532830" cy="338554"/>
          </a:xfrm>
          <a:prstGeom prst="rect">
            <a:avLst/>
          </a:prstGeom>
        </p:spPr>
        <p:txBody>
          <a:bodyPr wrap="square">
            <a:spAutoFit/>
          </a:bodyPr>
          <a:lstStyle/>
          <a:p>
            <a:pPr algn="ctr"/>
            <a:r>
              <a:rPr lang="en-US" sz="1600" dirty="0">
                <a:solidFill>
                  <a:srgbClr val="002060"/>
                </a:solidFill>
              </a:rPr>
              <a:t>outliers</a:t>
            </a:r>
            <a:endParaRPr lang="en-US" sz="1200" dirty="0">
              <a:solidFill>
                <a:srgbClr val="002060"/>
              </a:solidFill>
            </a:endParaRPr>
          </a:p>
        </p:txBody>
      </p:sp>
      <p:sp>
        <p:nvSpPr>
          <p:cNvPr id="14" name="Rectangle 13">
            <a:extLst>
              <a:ext uri="{FF2B5EF4-FFF2-40B4-BE49-F238E27FC236}">
                <a16:creationId xmlns:a16="http://schemas.microsoft.com/office/drawing/2014/main" id="{B6AF0A32-B74E-A346-9DEA-38335A6BF4EF}"/>
              </a:ext>
            </a:extLst>
          </p:cNvPr>
          <p:cNvSpPr/>
          <p:nvPr/>
        </p:nvSpPr>
        <p:spPr>
          <a:xfrm>
            <a:off x="6894198" y="832896"/>
            <a:ext cx="5297802" cy="338554"/>
          </a:xfrm>
          <a:prstGeom prst="rect">
            <a:avLst/>
          </a:prstGeom>
        </p:spPr>
        <p:txBody>
          <a:bodyPr wrap="square">
            <a:spAutoFit/>
          </a:bodyPr>
          <a:lstStyle/>
          <a:p>
            <a:r>
              <a:rPr lang="en-US" sz="1600" b="1" dirty="0">
                <a:solidFill>
                  <a:srgbClr val="002060"/>
                </a:solidFill>
              </a:rPr>
              <a:t>Distribution number of unique sa2 areas per user</a:t>
            </a:r>
            <a:endParaRPr lang="en-US" sz="1200" b="1" dirty="0">
              <a:solidFill>
                <a:srgbClr val="002060"/>
              </a:solidFill>
            </a:endParaRPr>
          </a:p>
        </p:txBody>
      </p:sp>
      <p:sp>
        <p:nvSpPr>
          <p:cNvPr id="15" name="Left Bracket 14">
            <a:extLst>
              <a:ext uri="{FF2B5EF4-FFF2-40B4-BE49-F238E27FC236}">
                <a16:creationId xmlns:a16="http://schemas.microsoft.com/office/drawing/2014/main" id="{6653C6A0-FB9C-F54B-ABBA-658CFCADD58E}"/>
              </a:ext>
            </a:extLst>
          </p:cNvPr>
          <p:cNvSpPr/>
          <p:nvPr/>
        </p:nvSpPr>
        <p:spPr>
          <a:xfrm rot="16200000">
            <a:off x="9178263" y="1784159"/>
            <a:ext cx="115763" cy="3364456"/>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2163CAC5-79C8-3140-93FA-D031AC7A2F58}"/>
              </a:ext>
            </a:extLst>
          </p:cNvPr>
          <p:cNvSpPr/>
          <p:nvPr/>
        </p:nvSpPr>
        <p:spPr>
          <a:xfrm>
            <a:off x="7861558" y="3569922"/>
            <a:ext cx="2532830" cy="338554"/>
          </a:xfrm>
          <a:prstGeom prst="rect">
            <a:avLst/>
          </a:prstGeom>
        </p:spPr>
        <p:txBody>
          <a:bodyPr wrap="square">
            <a:spAutoFit/>
          </a:bodyPr>
          <a:lstStyle/>
          <a:p>
            <a:pPr algn="ctr"/>
            <a:r>
              <a:rPr lang="en-US" sz="1600" dirty="0">
                <a:solidFill>
                  <a:srgbClr val="002060"/>
                </a:solidFill>
              </a:rPr>
              <a:t>outliers</a:t>
            </a:r>
            <a:endParaRPr lang="en-US" sz="1200" dirty="0">
              <a:solidFill>
                <a:srgbClr val="002060"/>
              </a:solidFill>
            </a:endParaRPr>
          </a:p>
        </p:txBody>
      </p:sp>
      <p:sp>
        <p:nvSpPr>
          <p:cNvPr id="3" name="Rectangle 2">
            <a:extLst>
              <a:ext uri="{FF2B5EF4-FFF2-40B4-BE49-F238E27FC236}">
                <a16:creationId xmlns:a16="http://schemas.microsoft.com/office/drawing/2014/main" id="{26AD6E23-B1B2-EC40-A7AD-F0784C779753}"/>
              </a:ext>
            </a:extLst>
          </p:cNvPr>
          <p:cNvSpPr/>
          <p:nvPr/>
        </p:nvSpPr>
        <p:spPr>
          <a:xfrm>
            <a:off x="769585" y="5941463"/>
            <a:ext cx="4644759" cy="738664"/>
          </a:xfrm>
          <a:prstGeom prst="rect">
            <a:avLst/>
          </a:prstGeom>
        </p:spPr>
        <p:txBody>
          <a:bodyPr wrap="square">
            <a:spAutoFit/>
          </a:bodyPr>
          <a:lstStyle/>
          <a:p>
            <a:r>
              <a:rPr lang="en-AU" sz="1400" dirty="0">
                <a:latin typeface="+mj-lt"/>
              </a:rPr>
              <a:t>Some Twitter users posted a considerable number of tweets from the same areas. Thus, there are some SA2 areas have more tweets than the other.</a:t>
            </a:r>
            <a:endParaRPr lang="en-US" sz="1400" dirty="0">
              <a:latin typeface="+mj-lt"/>
            </a:endParaRPr>
          </a:p>
        </p:txBody>
      </p:sp>
      <p:sp>
        <p:nvSpPr>
          <p:cNvPr id="17" name="Rectangle 16">
            <a:extLst>
              <a:ext uri="{FF2B5EF4-FFF2-40B4-BE49-F238E27FC236}">
                <a16:creationId xmlns:a16="http://schemas.microsoft.com/office/drawing/2014/main" id="{0E88F4A5-9B45-DC44-BE63-B0EA5F417690}"/>
              </a:ext>
            </a:extLst>
          </p:cNvPr>
          <p:cNvSpPr/>
          <p:nvPr/>
        </p:nvSpPr>
        <p:spPr>
          <a:xfrm>
            <a:off x="9639311" y="4031675"/>
            <a:ext cx="2057381" cy="1600438"/>
          </a:xfrm>
          <a:prstGeom prst="rect">
            <a:avLst/>
          </a:prstGeom>
        </p:spPr>
        <p:txBody>
          <a:bodyPr wrap="square">
            <a:spAutoFit/>
          </a:bodyPr>
          <a:lstStyle/>
          <a:p>
            <a:r>
              <a:rPr lang="en-AU" sz="1400" dirty="0">
                <a:latin typeface="+mj-lt"/>
              </a:rPr>
              <a:t>Some Twitter users posted tweets from a considerable number of SA2 areas. The areas visited by the users are assumed to be easily accessible.</a:t>
            </a:r>
            <a:endParaRPr lang="en-US" sz="1400" dirty="0">
              <a:latin typeface="+mj-lt"/>
            </a:endParaRPr>
          </a:p>
        </p:txBody>
      </p:sp>
      <p:sp>
        <p:nvSpPr>
          <p:cNvPr id="18" name="Rectangle 17">
            <a:extLst>
              <a:ext uri="{FF2B5EF4-FFF2-40B4-BE49-F238E27FC236}">
                <a16:creationId xmlns:a16="http://schemas.microsoft.com/office/drawing/2014/main" id="{58EAB080-B528-D447-8E66-CBF7A7C3A4D4}"/>
              </a:ext>
            </a:extLst>
          </p:cNvPr>
          <p:cNvSpPr/>
          <p:nvPr/>
        </p:nvSpPr>
        <p:spPr>
          <a:xfrm rot="16200000">
            <a:off x="8919311" y="4796308"/>
            <a:ext cx="1440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811153-B675-5A43-A908-663475D35067}"/>
              </a:ext>
            </a:extLst>
          </p:cNvPr>
          <p:cNvSpPr/>
          <p:nvPr/>
        </p:nvSpPr>
        <p:spPr>
          <a:xfrm>
            <a:off x="875157" y="5905877"/>
            <a:ext cx="4212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714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State</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1C8F90-A608-534D-B17E-FE4B4E6A95CF}"/>
              </a:ext>
            </a:extLst>
          </p:cNvPr>
          <p:cNvSpPr/>
          <p:nvPr/>
        </p:nvSpPr>
        <p:spPr>
          <a:xfrm>
            <a:off x="351884" y="845298"/>
            <a:ext cx="5748690" cy="2523768"/>
          </a:xfrm>
          <a:prstGeom prst="rect">
            <a:avLst/>
          </a:prstGeom>
        </p:spPr>
        <p:txBody>
          <a:bodyPr wrap="none">
            <a:spAutoFit/>
          </a:bodyPr>
          <a:lstStyle/>
          <a:p>
            <a:r>
              <a:rPr lang="en-AU" sz="1400" b="1" dirty="0"/>
              <a:t>South Australia, New South Wales, Northern Territory, Western Australia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New South Wales, Northern Territory </a:t>
            </a:r>
            <a:r>
              <a:rPr lang="en-AU" sz="1400" dirty="0">
                <a:sym typeface="Wingdings" pitchFamily="2" charset="2"/>
              </a:rPr>
              <a:t> </a:t>
            </a:r>
            <a:r>
              <a:rPr lang="en-AU" sz="1400" dirty="0"/>
              <a:t>Western Australia</a:t>
            </a:r>
          </a:p>
          <a:p>
            <a:pPr>
              <a:tabLst>
                <a:tab pos="1420813" algn="l"/>
              </a:tabLst>
            </a:pPr>
            <a:r>
              <a:rPr lang="en-AU" sz="1600" dirty="0">
                <a:solidFill>
                  <a:srgbClr val="FFC000"/>
                </a:solidFill>
              </a:rPr>
              <a:t>-----------------------------------------------------------------------------------------</a:t>
            </a:r>
          </a:p>
          <a:p>
            <a:pPr>
              <a:tabLst>
                <a:tab pos="1420813" algn="l"/>
              </a:tabLst>
            </a:pPr>
            <a:r>
              <a:rPr lang="en-AU" sz="1200" dirty="0"/>
              <a:t>Confidence 	: 0.739</a:t>
            </a:r>
          </a:p>
          <a:p>
            <a:pPr>
              <a:tabLst>
                <a:tab pos="1366838" algn="l"/>
                <a:tab pos="1420813" algn="l"/>
              </a:tabLst>
            </a:pPr>
            <a:r>
              <a:rPr lang="en-AU" sz="1200" dirty="0"/>
              <a:t>Lift		: 7.177</a:t>
            </a:r>
          </a:p>
          <a:p>
            <a:pPr>
              <a:tabLst>
                <a:tab pos="1366838" algn="l"/>
                <a:tab pos="1420813" algn="l"/>
              </a:tabLst>
            </a:pPr>
            <a:endParaRPr lang="en-AU" sz="1200" dirty="0"/>
          </a:p>
          <a:p>
            <a:pPr>
              <a:tabLst>
                <a:tab pos="1420813" algn="l"/>
              </a:tabLst>
            </a:pPr>
            <a:r>
              <a:rPr lang="en-AU" sz="1400" dirty="0"/>
              <a:t>New South Wales, Northern Territory, Western Australia </a:t>
            </a:r>
            <a:r>
              <a:rPr lang="en-AU" sz="1400" dirty="0">
                <a:sym typeface="Wingdings" pitchFamily="2" charset="2"/>
              </a:rPr>
              <a:t> </a:t>
            </a:r>
            <a:r>
              <a:rPr lang="en-AU" sz="1400" dirty="0"/>
              <a:t>South Australia</a:t>
            </a:r>
          </a:p>
          <a:p>
            <a:pPr>
              <a:tabLst>
                <a:tab pos="1420813" algn="l"/>
              </a:tabLst>
            </a:pPr>
            <a:r>
              <a:rPr lang="en-AU" sz="1600" dirty="0">
                <a:solidFill>
                  <a:srgbClr val="FFC000"/>
                </a:solidFill>
              </a:rPr>
              <a:t>-----------------------------------------------------------------------------------------</a:t>
            </a:r>
          </a:p>
          <a:p>
            <a:pPr>
              <a:tabLst>
                <a:tab pos="1420813" algn="l"/>
              </a:tabLst>
            </a:pPr>
            <a:r>
              <a:rPr lang="en-AU" sz="1200" dirty="0"/>
              <a:t>Confidence 	: 0.772</a:t>
            </a:r>
          </a:p>
          <a:p>
            <a:pPr>
              <a:tabLst>
                <a:tab pos="1420813" algn="l"/>
              </a:tabLst>
            </a:pPr>
            <a:r>
              <a:rPr lang="en-AU" sz="1200" dirty="0"/>
              <a:t>Lift	: 10.933</a:t>
            </a:r>
          </a:p>
        </p:txBody>
      </p:sp>
      <p:sp>
        <p:nvSpPr>
          <p:cNvPr id="25" name="Rectangle 24">
            <a:extLst>
              <a:ext uri="{FF2B5EF4-FFF2-40B4-BE49-F238E27FC236}">
                <a16:creationId xmlns:a16="http://schemas.microsoft.com/office/drawing/2014/main" id="{0BF510AF-E2BF-B342-9AB3-90BBFD50FB2B}"/>
              </a:ext>
            </a:extLst>
          </p:cNvPr>
          <p:cNvSpPr/>
          <p:nvPr/>
        </p:nvSpPr>
        <p:spPr>
          <a:xfrm>
            <a:off x="6096000" y="3429000"/>
            <a:ext cx="5748690" cy="1508105"/>
          </a:xfrm>
          <a:prstGeom prst="rect">
            <a:avLst/>
          </a:prstGeom>
        </p:spPr>
        <p:txBody>
          <a:bodyPr wrap="none">
            <a:spAutoFit/>
          </a:bodyPr>
          <a:lstStyle/>
          <a:p>
            <a:r>
              <a:rPr lang="en-AU" sz="1400" b="1" dirty="0"/>
              <a:t>Western Australia, South Australia, New South Wales, Victoria</a:t>
            </a:r>
            <a:endParaRPr lang="en-AU" sz="1600" b="1" dirty="0">
              <a:solidFill>
                <a:schemeClr val="accent1">
                  <a:lumMod val="75000"/>
                </a:schemeClr>
              </a:solidFill>
            </a:endParaRPr>
          </a:p>
          <a:p>
            <a:pPr>
              <a:tabLst>
                <a:tab pos="1420813" algn="l"/>
              </a:tabLst>
            </a:pPr>
            <a:r>
              <a:rPr lang="en-AU" sz="1200" dirty="0"/>
              <a:t>Support	: 0.0026</a:t>
            </a:r>
          </a:p>
          <a:p>
            <a:pPr>
              <a:tabLst>
                <a:tab pos="1420813" algn="l"/>
              </a:tabLst>
            </a:pPr>
            <a:endParaRPr lang="en-AU" sz="1200" dirty="0"/>
          </a:p>
          <a:p>
            <a:pPr>
              <a:tabLst>
                <a:tab pos="1420813" algn="l"/>
              </a:tabLst>
            </a:pPr>
            <a:r>
              <a:rPr lang="en-AU" sz="1400" dirty="0"/>
              <a:t>Western Australia, New South Wales,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75000"/>
                  </a:schemeClr>
                </a:solidFill>
              </a:rPr>
              <a:t>-----------------------------------------------------------------------------------------</a:t>
            </a:r>
          </a:p>
          <a:p>
            <a:pPr>
              <a:tabLst>
                <a:tab pos="1420813" algn="l"/>
              </a:tabLst>
            </a:pPr>
            <a:r>
              <a:rPr lang="en-AU" sz="1200" dirty="0"/>
              <a:t>Confidence 	: 0.673</a:t>
            </a:r>
          </a:p>
          <a:p>
            <a:pPr>
              <a:tabLst>
                <a:tab pos="1420813" algn="l"/>
              </a:tabLst>
            </a:pPr>
            <a:r>
              <a:rPr lang="en-AU" sz="1200" dirty="0"/>
              <a:t>Lift	: 9.535</a:t>
            </a:r>
          </a:p>
        </p:txBody>
      </p:sp>
      <p:sp>
        <p:nvSpPr>
          <p:cNvPr id="26" name="Rectangle 25">
            <a:extLst>
              <a:ext uri="{FF2B5EF4-FFF2-40B4-BE49-F238E27FC236}">
                <a16:creationId xmlns:a16="http://schemas.microsoft.com/office/drawing/2014/main" id="{35AF5DED-F557-5548-9B04-1C30F314A501}"/>
              </a:ext>
            </a:extLst>
          </p:cNvPr>
          <p:cNvSpPr/>
          <p:nvPr/>
        </p:nvSpPr>
        <p:spPr>
          <a:xfrm>
            <a:off x="6096000" y="843582"/>
            <a:ext cx="5748690" cy="2523768"/>
          </a:xfrm>
          <a:prstGeom prst="rect">
            <a:avLst/>
          </a:prstGeom>
        </p:spPr>
        <p:txBody>
          <a:bodyPr wrap="none">
            <a:spAutoFit/>
          </a:bodyPr>
          <a:lstStyle/>
          <a:p>
            <a:r>
              <a:rPr lang="en-AU" sz="1400" b="1" dirty="0"/>
              <a:t>South Australia, Queensland, Northern Territory, Western Australia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Queensland, Northern Territory </a:t>
            </a:r>
            <a:r>
              <a:rPr lang="en-AU" sz="1400" dirty="0">
                <a:sym typeface="Wingdings" pitchFamily="2" charset="2"/>
              </a:rPr>
              <a:t> </a:t>
            </a:r>
            <a:r>
              <a:rPr lang="en-AU" sz="1400" dirty="0"/>
              <a:t>Western Australia</a:t>
            </a:r>
          </a:p>
          <a:p>
            <a:pPr>
              <a:tabLst>
                <a:tab pos="1420813" algn="l"/>
              </a:tabLst>
            </a:pPr>
            <a:r>
              <a:rPr lang="en-AU" sz="1600" dirty="0">
                <a:solidFill>
                  <a:srgbClr val="00B0F0"/>
                </a:solidFill>
              </a:rPr>
              <a:t>-----------------------------------------------------------------------------------------</a:t>
            </a:r>
          </a:p>
          <a:p>
            <a:pPr>
              <a:tabLst>
                <a:tab pos="1420813" algn="l"/>
              </a:tabLst>
            </a:pPr>
            <a:r>
              <a:rPr lang="en-AU" sz="1200" dirty="0"/>
              <a:t>Confidence 	: 0.772</a:t>
            </a:r>
          </a:p>
          <a:p>
            <a:pPr>
              <a:tabLst>
                <a:tab pos="1366838" algn="l"/>
                <a:tab pos="1420813" algn="l"/>
              </a:tabLst>
            </a:pPr>
            <a:r>
              <a:rPr lang="en-AU" sz="1200" dirty="0"/>
              <a:t>Lift		: 7.503</a:t>
            </a:r>
          </a:p>
          <a:p>
            <a:pPr>
              <a:tabLst>
                <a:tab pos="1366838" algn="l"/>
              </a:tabLst>
            </a:pPr>
            <a:endParaRPr lang="en-AU" sz="1200" dirty="0"/>
          </a:p>
          <a:p>
            <a:pPr>
              <a:tabLst>
                <a:tab pos="1420813" algn="l"/>
              </a:tabLst>
            </a:pPr>
            <a:r>
              <a:rPr lang="en-AU" sz="1400" dirty="0"/>
              <a:t>Queensland, Northern Territory, Western Australia </a:t>
            </a:r>
            <a:r>
              <a:rPr lang="en-AU" sz="1400" dirty="0">
                <a:sym typeface="Wingdings" pitchFamily="2" charset="2"/>
              </a:rPr>
              <a:t> </a:t>
            </a:r>
            <a:r>
              <a:rPr lang="en-AU" sz="1400" dirty="0"/>
              <a:t>South Australia</a:t>
            </a:r>
          </a:p>
          <a:p>
            <a:pPr>
              <a:tabLst>
                <a:tab pos="1420813" algn="l"/>
              </a:tabLst>
            </a:pPr>
            <a:r>
              <a:rPr lang="en-AU" sz="1600" dirty="0">
                <a:solidFill>
                  <a:srgbClr val="00B0F0"/>
                </a:solidFill>
              </a:rPr>
              <a:t>-----------------------------------------------------------------------------------------</a:t>
            </a:r>
          </a:p>
          <a:p>
            <a:pPr>
              <a:tabLst>
                <a:tab pos="1420813" algn="l"/>
              </a:tabLst>
            </a:pPr>
            <a:r>
              <a:rPr lang="en-AU" sz="1200" dirty="0"/>
              <a:t>Confidence 	: 0.708</a:t>
            </a:r>
          </a:p>
          <a:p>
            <a:pPr>
              <a:tabLst>
                <a:tab pos="1420813" algn="l"/>
              </a:tabLst>
            </a:pPr>
            <a:r>
              <a:rPr lang="en-AU" sz="1200" dirty="0"/>
              <a:t>Lift	: 10.022</a:t>
            </a:r>
          </a:p>
        </p:txBody>
      </p:sp>
      <p:sp>
        <p:nvSpPr>
          <p:cNvPr id="27" name="Rectangle 26">
            <a:extLst>
              <a:ext uri="{FF2B5EF4-FFF2-40B4-BE49-F238E27FC236}">
                <a16:creationId xmlns:a16="http://schemas.microsoft.com/office/drawing/2014/main" id="{BFB768E4-DB1C-DA45-AC3C-562DEBEEEF45}"/>
              </a:ext>
            </a:extLst>
          </p:cNvPr>
          <p:cNvSpPr/>
          <p:nvPr/>
        </p:nvSpPr>
        <p:spPr>
          <a:xfrm>
            <a:off x="325537" y="3435020"/>
            <a:ext cx="5748690" cy="2523768"/>
          </a:xfrm>
          <a:prstGeom prst="rect">
            <a:avLst/>
          </a:prstGeom>
        </p:spPr>
        <p:txBody>
          <a:bodyPr wrap="none">
            <a:spAutoFit/>
          </a:bodyPr>
          <a:lstStyle/>
          <a:p>
            <a:r>
              <a:rPr lang="en-AU" sz="1400" b="1" dirty="0"/>
              <a:t>Western Australia, South Australia, Northern Territory, Victoria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Northern Territory, Victoria </a:t>
            </a:r>
            <a:r>
              <a:rPr lang="en-AU" sz="1400" dirty="0">
                <a:sym typeface="Wingdings" pitchFamily="2" charset="2"/>
              </a:rPr>
              <a:t> </a:t>
            </a:r>
            <a:r>
              <a:rPr lang="en-AU" sz="1400" dirty="0"/>
              <a:t>Western Australia</a:t>
            </a:r>
          </a:p>
          <a:p>
            <a:pPr>
              <a:tabLst>
                <a:tab pos="1420813" algn="l"/>
              </a:tabLst>
            </a:pPr>
            <a:r>
              <a:rPr lang="en-AU" sz="1600" dirty="0">
                <a:solidFill>
                  <a:schemeClr val="accent1">
                    <a:lumMod val="60000"/>
                    <a:lumOff val="40000"/>
                  </a:schemeClr>
                </a:solidFill>
              </a:rPr>
              <a:t>-----------------------------------------------------------------------------------------</a:t>
            </a:r>
          </a:p>
          <a:p>
            <a:pPr>
              <a:tabLst>
                <a:tab pos="1420813" algn="l"/>
              </a:tabLst>
            </a:pPr>
            <a:r>
              <a:rPr lang="en-AU" sz="1200" dirty="0"/>
              <a:t>Confidence 	: 0.772</a:t>
            </a:r>
          </a:p>
          <a:p>
            <a:pPr>
              <a:tabLst>
                <a:tab pos="1366838" algn="l"/>
                <a:tab pos="1420813" algn="l"/>
              </a:tabLst>
            </a:pPr>
            <a:r>
              <a:rPr lang="en-AU" sz="1200" dirty="0"/>
              <a:t>Lift		: 7.503</a:t>
            </a:r>
          </a:p>
          <a:p>
            <a:pPr>
              <a:tabLst>
                <a:tab pos="1366838" algn="l"/>
              </a:tabLst>
            </a:pPr>
            <a:endParaRPr lang="en-AU" sz="1200" dirty="0"/>
          </a:p>
          <a:p>
            <a:pPr>
              <a:tabLst>
                <a:tab pos="1420813" algn="l"/>
              </a:tabLst>
            </a:pPr>
            <a:r>
              <a:rPr lang="en-AU" sz="1400" dirty="0"/>
              <a:t>Western Australia, Northern Territory,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60000"/>
                    <a:lumOff val="40000"/>
                  </a:schemeClr>
                </a:solidFill>
              </a:rPr>
              <a:t>-----------------------------------------------------------------------------------------</a:t>
            </a:r>
          </a:p>
          <a:p>
            <a:pPr>
              <a:tabLst>
                <a:tab pos="1420813" algn="l"/>
              </a:tabLst>
            </a:pPr>
            <a:r>
              <a:rPr lang="en-AU" sz="1200" dirty="0"/>
              <a:t>Confidence 	: 0.772 </a:t>
            </a:r>
          </a:p>
          <a:p>
            <a:pPr>
              <a:tabLst>
                <a:tab pos="1420813" algn="l"/>
              </a:tabLst>
            </a:pPr>
            <a:r>
              <a:rPr lang="en-AU" sz="1200" dirty="0"/>
              <a:t>Lift	: 10.933</a:t>
            </a:r>
          </a:p>
        </p:txBody>
      </p:sp>
      <p:sp>
        <p:nvSpPr>
          <p:cNvPr id="28" name="Rectangle 27">
            <a:extLst>
              <a:ext uri="{FF2B5EF4-FFF2-40B4-BE49-F238E27FC236}">
                <a16:creationId xmlns:a16="http://schemas.microsoft.com/office/drawing/2014/main" id="{31F13A2E-06E4-1646-9A70-16F10B60465A}"/>
              </a:ext>
            </a:extLst>
          </p:cNvPr>
          <p:cNvSpPr/>
          <p:nvPr/>
        </p:nvSpPr>
        <p:spPr>
          <a:xfrm>
            <a:off x="6074227" y="4997039"/>
            <a:ext cx="5748690" cy="1508105"/>
          </a:xfrm>
          <a:prstGeom prst="rect">
            <a:avLst/>
          </a:prstGeom>
        </p:spPr>
        <p:txBody>
          <a:bodyPr wrap="none">
            <a:spAutoFit/>
          </a:bodyPr>
          <a:lstStyle/>
          <a:p>
            <a:r>
              <a:rPr lang="en-AU" sz="1400" b="1" dirty="0"/>
              <a:t>Western Australia, South Australia, Queensland, Victoria</a:t>
            </a:r>
            <a:endParaRPr lang="en-AU" sz="1600" b="1" dirty="0">
              <a:solidFill>
                <a:schemeClr val="accent1">
                  <a:lumMod val="75000"/>
                </a:schemeClr>
              </a:solidFill>
            </a:endParaRPr>
          </a:p>
          <a:p>
            <a:pPr>
              <a:tabLst>
                <a:tab pos="1420813" algn="l"/>
              </a:tabLst>
            </a:pPr>
            <a:r>
              <a:rPr lang="en-AU" sz="1200" dirty="0"/>
              <a:t>Support	: 0.0023</a:t>
            </a:r>
          </a:p>
          <a:p>
            <a:pPr>
              <a:tabLst>
                <a:tab pos="1420813" algn="l"/>
              </a:tabLst>
            </a:pPr>
            <a:endParaRPr lang="en-AU" sz="1200" dirty="0"/>
          </a:p>
          <a:p>
            <a:pPr>
              <a:tabLst>
                <a:tab pos="1420813" algn="l"/>
              </a:tabLst>
            </a:pPr>
            <a:r>
              <a:rPr lang="en-AU" sz="1400" dirty="0"/>
              <a:t>Western Australia, Queensland,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75000"/>
                  </a:schemeClr>
                </a:solidFill>
              </a:rPr>
              <a:t>-----------------------------------------------------------------------------------------</a:t>
            </a:r>
          </a:p>
          <a:p>
            <a:pPr>
              <a:tabLst>
                <a:tab pos="1420813" algn="l"/>
              </a:tabLst>
            </a:pPr>
            <a:r>
              <a:rPr lang="en-AU" sz="1200" dirty="0"/>
              <a:t>Confidence 	: 0.651</a:t>
            </a:r>
          </a:p>
          <a:p>
            <a:pPr>
              <a:tabLst>
                <a:tab pos="1420813" algn="l"/>
              </a:tabLst>
            </a:pPr>
            <a:r>
              <a:rPr lang="en-AU" sz="1200" dirty="0"/>
              <a:t>Lift	: 9.213</a:t>
            </a:r>
          </a:p>
        </p:txBody>
      </p:sp>
    </p:spTree>
    <p:extLst>
      <p:ext uri="{BB962C8B-B14F-4D97-AF65-F5344CB8AC3E}">
        <p14:creationId xmlns:p14="http://schemas.microsoft.com/office/powerpoint/2010/main" val="383142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347AFE-3842-4279-A016-0B4FB5EFBA55}"/>
              </a:ext>
            </a:extLst>
          </p:cNvPr>
          <p:cNvGrpSpPr/>
          <p:nvPr/>
        </p:nvGrpSpPr>
        <p:grpSpPr>
          <a:xfrm>
            <a:off x="2491923" y="1924626"/>
            <a:ext cx="988771" cy="707135"/>
            <a:chOff x="1666080" y="3059827"/>
            <a:chExt cx="988771" cy="707135"/>
          </a:xfrm>
        </p:grpSpPr>
        <p:cxnSp>
          <p:nvCxnSpPr>
            <p:cNvPr id="5" name="Straight Connector 4">
              <a:extLst>
                <a:ext uri="{FF2B5EF4-FFF2-40B4-BE49-F238E27FC236}">
                  <a16:creationId xmlns:a16="http://schemas.microsoft.com/office/drawing/2014/main" id="{8738F88B-0724-48F2-8230-D899F71855CE}"/>
                </a:ext>
              </a:extLst>
            </p:cNvPr>
            <p:cNvCxnSpPr>
              <a:cxnSpLocks/>
            </p:cNvCxnSpPr>
            <p:nvPr/>
          </p:nvCxnSpPr>
          <p:spPr>
            <a:xfrm flipH="1" flipV="1">
              <a:off x="2135655" y="3059827"/>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741384-B6F3-4D33-A565-5685838AED78}"/>
                </a:ext>
              </a:extLst>
            </p:cNvPr>
            <p:cNvCxnSpPr>
              <a:cxnSpLocks/>
            </p:cNvCxnSpPr>
            <p:nvPr/>
          </p:nvCxnSpPr>
          <p:spPr>
            <a:xfrm flipH="1">
              <a:off x="1666080" y="3062208"/>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11AF5C6-D63A-4326-B5F2-323F458C1EF5}"/>
              </a:ext>
            </a:extLst>
          </p:cNvPr>
          <p:cNvGrpSpPr/>
          <p:nvPr/>
        </p:nvGrpSpPr>
        <p:grpSpPr>
          <a:xfrm flipH="1">
            <a:off x="7569022" y="1974754"/>
            <a:ext cx="988771" cy="707135"/>
            <a:chOff x="4432701" y="2054542"/>
            <a:chExt cx="988771" cy="707135"/>
          </a:xfrm>
        </p:grpSpPr>
        <p:cxnSp>
          <p:nvCxnSpPr>
            <p:cNvPr id="8" name="Straight Connector 7">
              <a:extLst>
                <a:ext uri="{FF2B5EF4-FFF2-40B4-BE49-F238E27FC236}">
                  <a16:creationId xmlns:a16="http://schemas.microsoft.com/office/drawing/2014/main" id="{57DE65FA-4F94-4F3A-9252-BE7FE9D0D343}"/>
                </a:ext>
              </a:extLst>
            </p:cNvPr>
            <p:cNvCxnSpPr>
              <a:cxnSpLocks/>
            </p:cNvCxnSpPr>
            <p:nvPr/>
          </p:nvCxnSpPr>
          <p:spPr>
            <a:xfrm flipH="1" flipV="1">
              <a:off x="4902276" y="2054542"/>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96D1CD-C9C0-4BB8-B2CF-A6AA4AC5EC84}"/>
                </a:ext>
              </a:extLst>
            </p:cNvPr>
            <p:cNvCxnSpPr>
              <a:cxnSpLocks/>
            </p:cNvCxnSpPr>
            <p:nvPr/>
          </p:nvCxnSpPr>
          <p:spPr>
            <a:xfrm flipH="1">
              <a:off x="4432701" y="2056923"/>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1E7FD19-F609-4A58-B7EE-A35BC73E9BE6}"/>
              </a:ext>
            </a:extLst>
          </p:cNvPr>
          <p:cNvGrpSpPr/>
          <p:nvPr/>
        </p:nvGrpSpPr>
        <p:grpSpPr>
          <a:xfrm flipV="1">
            <a:off x="3640943" y="4725199"/>
            <a:ext cx="988771" cy="707135"/>
            <a:chOff x="1666080" y="3059827"/>
            <a:chExt cx="988771" cy="707135"/>
          </a:xfrm>
        </p:grpSpPr>
        <p:cxnSp>
          <p:nvCxnSpPr>
            <p:cNvPr id="11" name="Straight Connector 10">
              <a:extLst>
                <a:ext uri="{FF2B5EF4-FFF2-40B4-BE49-F238E27FC236}">
                  <a16:creationId xmlns:a16="http://schemas.microsoft.com/office/drawing/2014/main" id="{126C41F6-6B8D-4607-A4E4-7DEF2683B77E}"/>
                </a:ext>
              </a:extLst>
            </p:cNvPr>
            <p:cNvCxnSpPr>
              <a:cxnSpLocks/>
            </p:cNvCxnSpPr>
            <p:nvPr/>
          </p:nvCxnSpPr>
          <p:spPr>
            <a:xfrm flipH="1" flipV="1">
              <a:off x="2135655" y="3059827"/>
              <a:ext cx="519196" cy="707135"/>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F43596-0545-4084-A27B-41B6180B9A0E}"/>
                </a:ext>
              </a:extLst>
            </p:cNvPr>
            <p:cNvCxnSpPr>
              <a:cxnSpLocks/>
            </p:cNvCxnSpPr>
            <p:nvPr/>
          </p:nvCxnSpPr>
          <p:spPr>
            <a:xfrm flipH="1">
              <a:off x="1666080" y="3062208"/>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9BC4570-EE1E-43E1-86DD-FA8D436FC278}"/>
              </a:ext>
            </a:extLst>
          </p:cNvPr>
          <p:cNvGrpSpPr/>
          <p:nvPr/>
        </p:nvGrpSpPr>
        <p:grpSpPr>
          <a:xfrm flipH="1" flipV="1">
            <a:off x="8762466" y="5065706"/>
            <a:ext cx="842991" cy="505342"/>
            <a:chOff x="1811860" y="3261620"/>
            <a:chExt cx="842991" cy="505342"/>
          </a:xfrm>
        </p:grpSpPr>
        <p:cxnSp>
          <p:nvCxnSpPr>
            <p:cNvPr id="14" name="Straight Connector 13">
              <a:extLst>
                <a:ext uri="{FF2B5EF4-FFF2-40B4-BE49-F238E27FC236}">
                  <a16:creationId xmlns:a16="http://schemas.microsoft.com/office/drawing/2014/main" id="{ACD7F489-5E53-441A-83F2-F9A5E2216227}"/>
                </a:ext>
              </a:extLst>
            </p:cNvPr>
            <p:cNvCxnSpPr>
              <a:cxnSpLocks/>
            </p:cNvCxnSpPr>
            <p:nvPr/>
          </p:nvCxnSpPr>
          <p:spPr>
            <a:xfrm flipH="1" flipV="1">
              <a:off x="2283816" y="3261620"/>
              <a:ext cx="371035" cy="50534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D6D3E7-09C5-4B2B-8ECD-9E46A84C5B07}"/>
                </a:ext>
              </a:extLst>
            </p:cNvPr>
            <p:cNvCxnSpPr>
              <a:cxnSpLocks/>
            </p:cNvCxnSpPr>
            <p:nvPr/>
          </p:nvCxnSpPr>
          <p:spPr>
            <a:xfrm flipH="1">
              <a:off x="1811860" y="3265029"/>
              <a:ext cx="471956"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5EC5C73-6EC9-4EB7-8378-6624CA828DD4}"/>
              </a:ext>
            </a:extLst>
          </p:cNvPr>
          <p:cNvGrpSpPr/>
          <p:nvPr/>
        </p:nvGrpSpPr>
        <p:grpSpPr>
          <a:xfrm>
            <a:off x="106425" y="1227811"/>
            <a:ext cx="2359507" cy="1519346"/>
            <a:chOff x="-626775" y="2411599"/>
            <a:chExt cx="2359507" cy="1519346"/>
          </a:xfrm>
        </p:grpSpPr>
        <p:sp>
          <p:nvSpPr>
            <p:cNvPr id="17" name="TextBox 16">
              <a:extLst>
                <a:ext uri="{FF2B5EF4-FFF2-40B4-BE49-F238E27FC236}">
                  <a16:creationId xmlns:a16="http://schemas.microsoft.com/office/drawing/2014/main" id="{2BD78257-1671-428D-A233-C747F127CCDE}"/>
                </a:ext>
              </a:extLst>
            </p:cNvPr>
            <p:cNvSpPr txBox="1"/>
            <p:nvPr/>
          </p:nvSpPr>
          <p:spPr>
            <a:xfrm>
              <a:off x="1007919" y="2411599"/>
              <a:ext cx="724812" cy="461665"/>
            </a:xfrm>
            <a:prstGeom prst="rect">
              <a:avLst/>
            </a:prstGeom>
            <a:noFill/>
          </p:spPr>
          <p:txBody>
            <a:bodyPr wrap="square" rtlCol="0">
              <a:spAutoFit/>
            </a:bodyPr>
            <a:lstStyle/>
            <a:p>
              <a:pPr algn="r"/>
              <a:r>
                <a:rPr lang="en-US" sz="2400" dirty="0">
                  <a:effectLst>
                    <a:outerShdw blurRad="50800" dist="38100" dir="2700000" algn="tl" rotWithShape="0">
                      <a:prstClr val="black">
                        <a:alpha val="40000"/>
                      </a:prstClr>
                    </a:outerShdw>
                  </a:effectLst>
                  <a:latin typeface="Franklin Gothic Heavy" panose="020B0903020102020204" pitchFamily="34" charset="0"/>
                </a:rPr>
                <a:t>01</a:t>
              </a:r>
            </a:p>
          </p:txBody>
        </p:sp>
        <p:sp>
          <p:nvSpPr>
            <p:cNvPr id="18" name="TextBox 17">
              <a:extLst>
                <a:ext uri="{FF2B5EF4-FFF2-40B4-BE49-F238E27FC236}">
                  <a16:creationId xmlns:a16="http://schemas.microsoft.com/office/drawing/2014/main" id="{5345B508-E171-4DF9-895D-43B9F48FE1DF}"/>
                </a:ext>
              </a:extLst>
            </p:cNvPr>
            <p:cNvSpPr txBox="1"/>
            <p:nvPr/>
          </p:nvSpPr>
          <p:spPr>
            <a:xfrm>
              <a:off x="-626775" y="2730616"/>
              <a:ext cx="2359507" cy="1200329"/>
            </a:xfrm>
            <a:prstGeom prst="rect">
              <a:avLst/>
            </a:prstGeom>
            <a:noFill/>
          </p:spPr>
          <p:txBody>
            <a:bodyPr wrap="square" rtlCol="0">
              <a:spAutoFit/>
            </a:bodyPr>
            <a:lstStyle/>
            <a:p>
              <a:pPr algn="r"/>
              <a:r>
                <a:rPr lang="en-US" sz="2400" dirty="0">
                  <a:latin typeface="Franklin Gothic Demi Cond" panose="020B0706030402020204" pitchFamily="34" charset="0"/>
                </a:rPr>
                <a:t>Too many </a:t>
              </a:r>
              <a:r>
                <a:rPr lang="en-US" sz="2400" dirty="0">
                  <a:solidFill>
                    <a:srgbClr val="C00000"/>
                  </a:solidFill>
                  <a:latin typeface="Franklin Gothic Demi Cond" panose="020B0706030402020204" pitchFamily="34" charset="0"/>
                </a:rPr>
                <a:t>tables </a:t>
              </a:r>
            </a:p>
            <a:p>
              <a:pPr algn="r"/>
              <a:r>
                <a:rPr lang="en-US" sz="2400" dirty="0">
                  <a:latin typeface="Franklin Gothic Demi Cond" panose="020B0706030402020204" pitchFamily="34" charset="0"/>
                </a:rPr>
                <a:t>with too many </a:t>
              </a:r>
              <a:r>
                <a:rPr lang="en-US" sz="2400" dirty="0">
                  <a:solidFill>
                    <a:srgbClr val="C00000"/>
                  </a:solidFill>
                  <a:latin typeface="Franklin Gothic Demi Cond" panose="020B0706030402020204" pitchFamily="34" charset="0"/>
                </a:rPr>
                <a:t>features</a:t>
              </a:r>
              <a:endParaRPr lang="en-US" sz="3600" dirty="0">
                <a:solidFill>
                  <a:srgbClr val="C00000"/>
                </a:solidFill>
                <a:latin typeface="Franklin Gothic Demi Cond" panose="020B0706030402020204" pitchFamily="34" charset="0"/>
              </a:endParaRPr>
            </a:p>
          </p:txBody>
        </p:sp>
      </p:grpSp>
      <p:grpSp>
        <p:nvGrpSpPr>
          <p:cNvPr id="19" name="Group 18">
            <a:extLst>
              <a:ext uri="{FF2B5EF4-FFF2-40B4-BE49-F238E27FC236}">
                <a16:creationId xmlns:a16="http://schemas.microsoft.com/office/drawing/2014/main" id="{984CF7C0-010C-4068-A29E-D1DFCE9B5B21}"/>
              </a:ext>
            </a:extLst>
          </p:cNvPr>
          <p:cNvGrpSpPr/>
          <p:nvPr/>
        </p:nvGrpSpPr>
        <p:grpSpPr>
          <a:xfrm>
            <a:off x="-47061" y="4345959"/>
            <a:ext cx="3619427" cy="2258009"/>
            <a:chOff x="270474" y="5072730"/>
            <a:chExt cx="2557925" cy="2258009"/>
          </a:xfrm>
        </p:grpSpPr>
        <p:sp>
          <p:nvSpPr>
            <p:cNvPr id="20" name="TextBox 19">
              <a:extLst>
                <a:ext uri="{FF2B5EF4-FFF2-40B4-BE49-F238E27FC236}">
                  <a16:creationId xmlns:a16="http://schemas.microsoft.com/office/drawing/2014/main" id="{D76DE3B3-162A-4A09-80C1-957645612A9C}"/>
                </a:ext>
              </a:extLst>
            </p:cNvPr>
            <p:cNvSpPr txBox="1"/>
            <p:nvPr/>
          </p:nvSpPr>
          <p:spPr>
            <a:xfrm>
              <a:off x="2103586" y="5072730"/>
              <a:ext cx="724812" cy="461665"/>
            </a:xfrm>
            <a:prstGeom prst="rect">
              <a:avLst/>
            </a:prstGeom>
            <a:noFill/>
          </p:spPr>
          <p:txBody>
            <a:bodyPr wrap="square" rtlCol="0">
              <a:spAutoFit/>
            </a:bodyPr>
            <a:lstStyle/>
            <a:p>
              <a:pPr algn="r"/>
              <a:r>
                <a:rPr lang="en-US" sz="2400" dirty="0">
                  <a:effectLst>
                    <a:outerShdw blurRad="50800" dist="38100" dir="2700000" algn="tl" rotWithShape="0">
                      <a:prstClr val="black">
                        <a:alpha val="40000"/>
                      </a:prstClr>
                    </a:outerShdw>
                  </a:effectLst>
                  <a:latin typeface="Franklin Gothic Heavy" panose="020B0903020102020204" pitchFamily="34" charset="0"/>
                </a:rPr>
                <a:t>02</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21" name="TextBox 20">
              <a:extLst>
                <a:ext uri="{FF2B5EF4-FFF2-40B4-BE49-F238E27FC236}">
                  <a16:creationId xmlns:a16="http://schemas.microsoft.com/office/drawing/2014/main" id="{C58BB4D3-F4C6-49FE-AB85-1238F3AC42AA}"/>
                </a:ext>
              </a:extLst>
            </p:cNvPr>
            <p:cNvSpPr txBox="1"/>
            <p:nvPr/>
          </p:nvSpPr>
          <p:spPr>
            <a:xfrm>
              <a:off x="270474" y="5391747"/>
              <a:ext cx="2557925" cy="1938992"/>
            </a:xfrm>
            <a:prstGeom prst="rect">
              <a:avLst/>
            </a:prstGeom>
            <a:noFill/>
          </p:spPr>
          <p:txBody>
            <a:bodyPr wrap="square" rtlCol="0">
              <a:spAutoFit/>
            </a:bodyPr>
            <a:lstStyle/>
            <a:p>
              <a:pPr algn="r"/>
              <a:r>
                <a:rPr lang="en-US" sz="2400" dirty="0">
                  <a:solidFill>
                    <a:srgbClr val="C00000"/>
                  </a:solidFill>
                  <a:latin typeface="Franklin Gothic Demi Cond" panose="020B0706030402020204" pitchFamily="34" charset="0"/>
                </a:rPr>
                <a:t>Features selection </a:t>
              </a:r>
              <a:br>
                <a:rPr lang="en-US" sz="2400" dirty="0">
                  <a:latin typeface="Franklin Gothic Demi Cond" panose="020B0706030402020204" pitchFamily="34" charset="0"/>
                </a:rPr>
              </a:br>
              <a:r>
                <a:rPr lang="en-US" sz="2400" dirty="0">
                  <a:latin typeface="Franklin Gothic Demi Cond" panose="020B0706030402020204" pitchFamily="34" charset="0"/>
                </a:rPr>
                <a:t>cannot be done automatically, </a:t>
              </a:r>
            </a:p>
            <a:p>
              <a:pPr algn="r"/>
              <a:r>
                <a:rPr lang="en-US" sz="2400" dirty="0">
                  <a:latin typeface="Franklin Gothic Demi Cond" panose="020B0706030402020204" pitchFamily="34" charset="0"/>
                </a:rPr>
                <a:t>need</a:t>
              </a:r>
              <a:r>
                <a:rPr lang="en-US" sz="2400" dirty="0">
                  <a:solidFill>
                    <a:srgbClr val="C00000"/>
                  </a:solidFill>
                  <a:latin typeface="Franklin Gothic Demi Cond" panose="020B0706030402020204" pitchFamily="34" charset="0"/>
                </a:rPr>
                <a:t> manual evaluation,</a:t>
              </a:r>
            </a:p>
            <a:p>
              <a:pPr algn="r"/>
              <a:r>
                <a:rPr lang="en-US" sz="2400" dirty="0">
                  <a:latin typeface="Franklin Gothic Demi Cond" panose="020B0706030402020204" pitchFamily="34" charset="0"/>
                </a:rPr>
                <a:t>Too many </a:t>
              </a:r>
              <a:r>
                <a:rPr lang="en-US" sz="2400" dirty="0">
                  <a:solidFill>
                    <a:srgbClr val="C00000"/>
                  </a:solidFill>
                  <a:latin typeface="Franklin Gothic Demi Cond" panose="020B0706030402020204" pitchFamily="34" charset="0"/>
                </a:rPr>
                <a:t>missing values</a:t>
              </a:r>
            </a:p>
          </p:txBody>
        </p:sp>
      </p:grpSp>
      <p:grpSp>
        <p:nvGrpSpPr>
          <p:cNvPr id="22" name="Group 21">
            <a:extLst>
              <a:ext uri="{FF2B5EF4-FFF2-40B4-BE49-F238E27FC236}">
                <a16:creationId xmlns:a16="http://schemas.microsoft.com/office/drawing/2014/main" id="{78391F38-0788-4F2B-97B2-E1B2880E9B37}"/>
              </a:ext>
            </a:extLst>
          </p:cNvPr>
          <p:cNvGrpSpPr/>
          <p:nvPr/>
        </p:nvGrpSpPr>
        <p:grpSpPr>
          <a:xfrm>
            <a:off x="9541892" y="4857020"/>
            <a:ext cx="2650108" cy="1889430"/>
            <a:chOff x="9146176" y="5273815"/>
            <a:chExt cx="2650108" cy="1889430"/>
          </a:xfrm>
        </p:grpSpPr>
        <p:sp>
          <p:nvSpPr>
            <p:cNvPr id="23" name="TextBox 22">
              <a:extLst>
                <a:ext uri="{FF2B5EF4-FFF2-40B4-BE49-F238E27FC236}">
                  <a16:creationId xmlns:a16="http://schemas.microsoft.com/office/drawing/2014/main" id="{C1A5CBAD-037E-4406-A645-9CD380DB36A6}"/>
                </a:ext>
              </a:extLst>
            </p:cNvPr>
            <p:cNvSpPr txBox="1"/>
            <p:nvPr/>
          </p:nvSpPr>
          <p:spPr>
            <a:xfrm>
              <a:off x="9146176" y="5273815"/>
              <a:ext cx="724812" cy="461665"/>
            </a:xfrm>
            <a:prstGeom prst="rect">
              <a:avLst/>
            </a:prstGeom>
            <a:noFill/>
          </p:spPr>
          <p:txBody>
            <a:bodyPr wrap="square" rtlCol="0">
              <a:spAutoFit/>
            </a:bodyPr>
            <a:lstStyle/>
            <a:p>
              <a:r>
                <a:rPr lang="en-US" sz="2400" dirty="0">
                  <a:effectLst>
                    <a:outerShdw blurRad="50800" dist="38100" dir="2700000" algn="tl" rotWithShape="0">
                      <a:prstClr val="black">
                        <a:alpha val="40000"/>
                      </a:prstClr>
                    </a:outerShdw>
                  </a:effectLst>
                  <a:latin typeface="Franklin Gothic Heavy" panose="020B0903020102020204" pitchFamily="34" charset="0"/>
                </a:rPr>
                <a:t>04</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24" name="TextBox 23">
              <a:extLst>
                <a:ext uri="{FF2B5EF4-FFF2-40B4-BE49-F238E27FC236}">
                  <a16:creationId xmlns:a16="http://schemas.microsoft.com/office/drawing/2014/main" id="{EBFE8E00-D251-406A-AC1C-9B824BE274FE}"/>
                </a:ext>
              </a:extLst>
            </p:cNvPr>
            <p:cNvSpPr txBox="1"/>
            <p:nvPr/>
          </p:nvSpPr>
          <p:spPr>
            <a:xfrm>
              <a:off x="9152127" y="5593585"/>
              <a:ext cx="2644157" cy="1569660"/>
            </a:xfrm>
            <a:prstGeom prst="rect">
              <a:avLst/>
            </a:prstGeom>
            <a:noFill/>
          </p:spPr>
          <p:txBody>
            <a:bodyPr wrap="square" rtlCol="0">
              <a:spAutoFit/>
            </a:bodyPr>
            <a:lstStyle/>
            <a:p>
              <a:r>
                <a:rPr lang="en-ID" sz="2400" dirty="0">
                  <a:latin typeface="Franklin Gothic Demi Cond" panose="020B0706030402020204" pitchFamily="34" charset="0"/>
                </a:rPr>
                <a:t>Hard to </a:t>
              </a:r>
              <a:r>
                <a:rPr lang="en-ID" sz="2400" dirty="0">
                  <a:solidFill>
                    <a:srgbClr val="C00000"/>
                  </a:solidFill>
                  <a:latin typeface="Franklin Gothic Demi Cond" panose="020B0706030402020204" pitchFamily="34" charset="0"/>
                </a:rPr>
                <a:t>evaluate </a:t>
              </a:r>
            </a:p>
            <a:p>
              <a:r>
                <a:rPr lang="en-US" sz="2400" dirty="0">
                  <a:solidFill>
                    <a:srgbClr val="C00000"/>
                  </a:solidFill>
                  <a:latin typeface="Franklin Gothic Demi Cond" panose="020B0706030402020204" pitchFamily="34" charset="0"/>
                </a:rPr>
                <a:t>cluster and Twitter analysis </a:t>
              </a:r>
              <a:r>
                <a:rPr lang="en-US" sz="2400" dirty="0">
                  <a:latin typeface="Franklin Gothic Demi Cond" panose="020B0706030402020204" pitchFamily="34" charset="0"/>
                </a:rPr>
                <a:t>without</a:t>
              </a:r>
            </a:p>
            <a:p>
              <a:r>
                <a:rPr lang="en-US" sz="2400" dirty="0">
                  <a:latin typeface="Franklin Gothic Demi Cond" panose="020B0706030402020204" pitchFamily="34" charset="0"/>
                </a:rPr>
                <a:t>gold set </a:t>
              </a:r>
              <a:endParaRPr lang="en-ID" sz="2400" dirty="0">
                <a:latin typeface="Franklin Gothic Demi Cond" panose="020B0706030402020204" pitchFamily="34" charset="0"/>
              </a:endParaRPr>
            </a:p>
          </p:txBody>
        </p:sp>
      </p:grpSp>
      <p:cxnSp>
        <p:nvCxnSpPr>
          <p:cNvPr id="25" name="Straight Connector 24">
            <a:extLst>
              <a:ext uri="{FF2B5EF4-FFF2-40B4-BE49-F238E27FC236}">
                <a16:creationId xmlns:a16="http://schemas.microsoft.com/office/drawing/2014/main" id="{65C82F37-72C2-47AF-981B-60C5F78C3E8F}"/>
              </a:ext>
            </a:extLst>
          </p:cNvPr>
          <p:cNvCxnSpPr>
            <a:cxnSpLocks/>
          </p:cNvCxnSpPr>
          <p:nvPr/>
        </p:nvCxnSpPr>
        <p:spPr>
          <a:xfrm>
            <a:off x="3640943" y="3672254"/>
            <a:ext cx="619908" cy="4288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FC3832-81EC-4E3E-A8E5-CA7A71DEE6A7}"/>
              </a:ext>
            </a:extLst>
          </p:cNvPr>
          <p:cNvCxnSpPr>
            <a:cxnSpLocks/>
          </p:cNvCxnSpPr>
          <p:nvPr/>
        </p:nvCxnSpPr>
        <p:spPr>
          <a:xfrm flipV="1">
            <a:off x="5824801" y="3114931"/>
            <a:ext cx="1081936" cy="98613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936EEC-3136-40FF-8BBA-391440215BD7}"/>
              </a:ext>
            </a:extLst>
          </p:cNvPr>
          <p:cNvCxnSpPr>
            <a:cxnSpLocks/>
          </p:cNvCxnSpPr>
          <p:nvPr/>
        </p:nvCxnSpPr>
        <p:spPr>
          <a:xfrm flipH="1" flipV="1">
            <a:off x="7942028" y="3114931"/>
            <a:ext cx="880362" cy="881262"/>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BB62DDC-2968-4B60-A2A9-3309C1948A4E}"/>
              </a:ext>
            </a:extLst>
          </p:cNvPr>
          <p:cNvPicPr>
            <a:picLocks noChangeAspect="1"/>
          </p:cNvPicPr>
          <p:nvPr/>
        </p:nvPicPr>
        <p:blipFill>
          <a:blip r:embed="rId2"/>
          <a:stretch>
            <a:fillRect/>
          </a:stretch>
        </p:blipFill>
        <p:spPr>
          <a:xfrm>
            <a:off x="8252346" y="3602185"/>
            <a:ext cx="1554538" cy="1556307"/>
          </a:xfrm>
          <a:prstGeom prst="rect">
            <a:avLst/>
          </a:prstGeom>
        </p:spPr>
      </p:pic>
      <p:pic>
        <p:nvPicPr>
          <p:cNvPr id="29" name="Picture 28">
            <a:extLst>
              <a:ext uri="{FF2B5EF4-FFF2-40B4-BE49-F238E27FC236}">
                <a16:creationId xmlns:a16="http://schemas.microsoft.com/office/drawing/2014/main" id="{8175E6D9-B40E-48F5-B21F-72C5711377DE}"/>
              </a:ext>
            </a:extLst>
          </p:cNvPr>
          <p:cNvPicPr>
            <a:picLocks noChangeAspect="1"/>
          </p:cNvPicPr>
          <p:nvPr/>
        </p:nvPicPr>
        <p:blipFill>
          <a:blip r:embed="rId3"/>
          <a:stretch>
            <a:fillRect/>
          </a:stretch>
        </p:blipFill>
        <p:spPr>
          <a:xfrm>
            <a:off x="4247671" y="3465386"/>
            <a:ext cx="1554538" cy="1556306"/>
          </a:xfrm>
          <a:prstGeom prst="rect">
            <a:avLst/>
          </a:prstGeom>
        </p:spPr>
      </p:pic>
      <p:pic>
        <p:nvPicPr>
          <p:cNvPr id="31" name="Picture 30">
            <a:extLst>
              <a:ext uri="{FF2B5EF4-FFF2-40B4-BE49-F238E27FC236}">
                <a16:creationId xmlns:a16="http://schemas.microsoft.com/office/drawing/2014/main" id="{042EE8A4-A9C3-4235-AE70-A1E6A312E409}"/>
              </a:ext>
            </a:extLst>
          </p:cNvPr>
          <p:cNvPicPr>
            <a:picLocks noChangeAspect="1"/>
          </p:cNvPicPr>
          <p:nvPr/>
        </p:nvPicPr>
        <p:blipFill>
          <a:blip r:embed="rId4"/>
          <a:stretch>
            <a:fillRect/>
          </a:stretch>
        </p:blipFill>
        <p:spPr>
          <a:xfrm>
            <a:off x="6709247" y="2185219"/>
            <a:ext cx="1424763" cy="1426383"/>
          </a:xfrm>
          <a:prstGeom prst="rect">
            <a:avLst/>
          </a:prstGeom>
        </p:spPr>
      </p:pic>
      <p:grpSp>
        <p:nvGrpSpPr>
          <p:cNvPr id="32" name="Group 31">
            <a:extLst>
              <a:ext uri="{FF2B5EF4-FFF2-40B4-BE49-F238E27FC236}">
                <a16:creationId xmlns:a16="http://schemas.microsoft.com/office/drawing/2014/main" id="{7BFB7952-A197-4CFE-9951-9B0C3F522F21}"/>
              </a:ext>
            </a:extLst>
          </p:cNvPr>
          <p:cNvGrpSpPr/>
          <p:nvPr/>
        </p:nvGrpSpPr>
        <p:grpSpPr>
          <a:xfrm>
            <a:off x="8708480" y="858480"/>
            <a:ext cx="2812961" cy="1888677"/>
            <a:chOff x="2766228" y="1552263"/>
            <a:chExt cx="2812961" cy="1888677"/>
          </a:xfrm>
        </p:grpSpPr>
        <p:sp>
          <p:nvSpPr>
            <p:cNvPr id="33" name="TextBox 32">
              <a:extLst>
                <a:ext uri="{FF2B5EF4-FFF2-40B4-BE49-F238E27FC236}">
                  <a16:creationId xmlns:a16="http://schemas.microsoft.com/office/drawing/2014/main" id="{108481C6-99C7-46D5-A4BC-3D8AE0D16C06}"/>
                </a:ext>
              </a:extLst>
            </p:cNvPr>
            <p:cNvSpPr txBox="1"/>
            <p:nvPr/>
          </p:nvSpPr>
          <p:spPr>
            <a:xfrm>
              <a:off x="2766229" y="1552263"/>
              <a:ext cx="724812" cy="461665"/>
            </a:xfrm>
            <a:prstGeom prst="rect">
              <a:avLst/>
            </a:prstGeom>
            <a:noFill/>
          </p:spPr>
          <p:txBody>
            <a:bodyPr wrap="square" rtlCol="0">
              <a:spAutoFit/>
            </a:bodyPr>
            <a:lstStyle/>
            <a:p>
              <a:r>
                <a:rPr lang="en-US" sz="2400" dirty="0">
                  <a:effectLst>
                    <a:outerShdw blurRad="50800" dist="38100" dir="2700000" algn="tl" rotWithShape="0">
                      <a:prstClr val="black">
                        <a:alpha val="40000"/>
                      </a:prstClr>
                    </a:outerShdw>
                  </a:effectLst>
                  <a:latin typeface="Franklin Gothic Heavy" panose="020B0903020102020204" pitchFamily="34" charset="0"/>
                </a:rPr>
                <a:t>03</a:t>
              </a:r>
              <a:endParaRPr lang="en-US" sz="2000" dirty="0">
                <a:effectLst>
                  <a:outerShdw blurRad="50800" dist="38100" dir="2700000" algn="tl" rotWithShape="0">
                    <a:prstClr val="black">
                      <a:alpha val="40000"/>
                    </a:prstClr>
                  </a:outerShdw>
                </a:effectLst>
                <a:latin typeface="Franklin Gothic Heavy" panose="020B0903020102020204" pitchFamily="34" charset="0"/>
              </a:endParaRPr>
            </a:p>
          </p:txBody>
        </p:sp>
        <p:sp>
          <p:nvSpPr>
            <p:cNvPr id="34" name="TextBox 33">
              <a:extLst>
                <a:ext uri="{FF2B5EF4-FFF2-40B4-BE49-F238E27FC236}">
                  <a16:creationId xmlns:a16="http://schemas.microsoft.com/office/drawing/2014/main" id="{C2F9D413-9971-4E73-AAFF-8EA8AF3825ED}"/>
                </a:ext>
              </a:extLst>
            </p:cNvPr>
            <p:cNvSpPr txBox="1"/>
            <p:nvPr/>
          </p:nvSpPr>
          <p:spPr>
            <a:xfrm>
              <a:off x="2766228" y="1871280"/>
              <a:ext cx="2812961" cy="1569660"/>
            </a:xfrm>
            <a:prstGeom prst="rect">
              <a:avLst/>
            </a:prstGeom>
            <a:noFill/>
          </p:spPr>
          <p:txBody>
            <a:bodyPr wrap="square" rtlCol="0">
              <a:spAutoFit/>
            </a:bodyPr>
            <a:lstStyle/>
            <a:p>
              <a:r>
                <a:rPr lang="en-US" sz="2400" dirty="0">
                  <a:solidFill>
                    <a:srgbClr val="C00000"/>
                  </a:solidFill>
                  <a:latin typeface="Franklin Gothic Demi Cond" panose="020B0706030402020204" pitchFamily="34" charset="0"/>
                </a:rPr>
                <a:t>Cold Start Problem </a:t>
              </a:r>
              <a:r>
                <a:rPr lang="en-US" sz="2400" dirty="0">
                  <a:latin typeface="Franklin Gothic Demi Cond" panose="020B0706030402020204" pitchFamily="34" charset="0"/>
                </a:rPr>
                <a:t>in recommendation, </a:t>
              </a:r>
            </a:p>
            <a:p>
              <a:r>
                <a:rPr lang="en-US" sz="2400" dirty="0">
                  <a:latin typeface="Franklin Gothic Demi Cond" panose="020B0706030402020204" pitchFamily="34" charset="0"/>
                </a:rPr>
                <a:t>No user data, </a:t>
              </a:r>
            </a:p>
            <a:p>
              <a:r>
                <a:rPr lang="en-US" sz="2400" dirty="0">
                  <a:latin typeface="Franklin Gothic Demi Cond" panose="020B0706030402020204" pitchFamily="34" charset="0"/>
                </a:rPr>
                <a:t>No prior knowledge</a:t>
              </a:r>
            </a:p>
          </p:txBody>
        </p:sp>
      </p:grpSp>
      <p:sp>
        <p:nvSpPr>
          <p:cNvPr id="35" name="Rectangle 34">
            <a:extLst>
              <a:ext uri="{FF2B5EF4-FFF2-40B4-BE49-F238E27FC236}">
                <a16:creationId xmlns:a16="http://schemas.microsoft.com/office/drawing/2014/main" id="{6EE4B10D-F6A3-4307-8446-D8C779A416B3}"/>
              </a:ext>
            </a:extLst>
          </p:cNvPr>
          <p:cNvSpPr/>
          <p:nvPr/>
        </p:nvSpPr>
        <p:spPr>
          <a:xfrm>
            <a:off x="544010" y="179270"/>
            <a:ext cx="4572149"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Extra Problems</a:t>
            </a:r>
            <a:endParaRPr lang="en-US" sz="6000" dirty="0">
              <a:solidFill>
                <a:schemeClr val="tx2">
                  <a:lumMod val="50000"/>
                </a:schemeClr>
              </a:solidFill>
              <a:latin typeface="Franklin Gothic Demi Cond" panose="020B0706030402020204" pitchFamily="34" charset="0"/>
            </a:endParaRPr>
          </a:p>
        </p:txBody>
      </p:sp>
      <p:pic>
        <p:nvPicPr>
          <p:cNvPr id="36" name="Picture 35">
            <a:extLst>
              <a:ext uri="{FF2B5EF4-FFF2-40B4-BE49-F238E27FC236}">
                <a16:creationId xmlns:a16="http://schemas.microsoft.com/office/drawing/2014/main" id="{EE61986E-87D9-4C41-8C11-EEC4631F9AD8}"/>
              </a:ext>
            </a:extLst>
          </p:cNvPr>
          <p:cNvPicPr>
            <a:picLocks noChangeAspect="1"/>
          </p:cNvPicPr>
          <p:nvPr/>
        </p:nvPicPr>
        <p:blipFill>
          <a:blip r:embed="rId5"/>
          <a:stretch>
            <a:fillRect/>
          </a:stretch>
        </p:blipFill>
        <p:spPr>
          <a:xfrm>
            <a:off x="2813517" y="2463452"/>
            <a:ext cx="1344534" cy="1346063"/>
          </a:xfrm>
          <a:prstGeom prst="rect">
            <a:avLst/>
          </a:prstGeom>
        </p:spPr>
      </p:pic>
    </p:spTree>
    <p:extLst>
      <p:ext uri="{BB962C8B-B14F-4D97-AF65-F5344CB8AC3E}">
        <p14:creationId xmlns:p14="http://schemas.microsoft.com/office/powerpoint/2010/main" val="2964709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Twitter Users Frequency Based on Tweet Location</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04907FB2-111C-5040-8F4F-810DF346983B}"/>
              </a:ext>
            </a:extLst>
          </p:cNvPr>
          <p:cNvGraphicFramePr>
            <a:graphicFrameLocks/>
          </p:cNvGraphicFramePr>
          <p:nvPr/>
        </p:nvGraphicFramePr>
        <p:xfrm>
          <a:off x="351884" y="694871"/>
          <a:ext cx="5192486" cy="59478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4E1EA55-105D-E04C-85E9-9D788E96DC8E}"/>
              </a:ext>
            </a:extLst>
          </p:cNvPr>
          <p:cNvGraphicFramePr>
            <a:graphicFrameLocks/>
          </p:cNvGraphicFramePr>
          <p:nvPr/>
        </p:nvGraphicFramePr>
        <p:xfrm>
          <a:off x="5134385" y="2118643"/>
          <a:ext cx="8715915" cy="452404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90699E1C-582B-2946-ADD1-0907D585C089}"/>
              </a:ext>
            </a:extLst>
          </p:cNvPr>
          <p:cNvSpPr/>
          <p:nvPr/>
        </p:nvSpPr>
        <p:spPr>
          <a:xfrm>
            <a:off x="6215743" y="794639"/>
            <a:ext cx="4560287" cy="369332"/>
          </a:xfrm>
          <a:prstGeom prst="rect">
            <a:avLst/>
          </a:prstGeom>
        </p:spPr>
        <p:txBody>
          <a:bodyPr wrap="none">
            <a:spAutoFit/>
          </a:bodyPr>
          <a:lstStyle/>
          <a:p>
            <a:r>
              <a:rPr lang="en-US" dirty="0">
                <a:solidFill>
                  <a:srgbClr val="002060"/>
                </a:solidFill>
              </a:rPr>
              <a:t>Number of users post tweets from 2 SA2 Areas</a:t>
            </a:r>
            <a:endParaRPr lang="en-US" sz="1400" dirty="0">
              <a:solidFill>
                <a:srgbClr val="002060"/>
              </a:solidFill>
            </a:endParaRPr>
          </a:p>
        </p:txBody>
      </p:sp>
      <p:sp>
        <p:nvSpPr>
          <p:cNvPr id="10" name="Rectangle 9">
            <a:extLst>
              <a:ext uri="{FF2B5EF4-FFF2-40B4-BE49-F238E27FC236}">
                <a16:creationId xmlns:a16="http://schemas.microsoft.com/office/drawing/2014/main" id="{65D2AD6E-B27E-5F4C-BCE6-B20F4DD72E7A}"/>
              </a:ext>
            </a:extLst>
          </p:cNvPr>
          <p:cNvSpPr/>
          <p:nvPr/>
        </p:nvSpPr>
        <p:spPr>
          <a:xfrm>
            <a:off x="6647632" y="1271975"/>
            <a:ext cx="4560287" cy="369332"/>
          </a:xfrm>
          <a:prstGeom prst="rect">
            <a:avLst/>
          </a:prstGeom>
        </p:spPr>
        <p:txBody>
          <a:bodyPr wrap="none">
            <a:spAutoFit/>
          </a:bodyPr>
          <a:lstStyle/>
          <a:p>
            <a:r>
              <a:rPr lang="en-US" dirty="0">
                <a:solidFill>
                  <a:srgbClr val="002060"/>
                </a:solidFill>
              </a:rPr>
              <a:t>Number of users post tweets from 3 SA2 Areas</a:t>
            </a:r>
            <a:endParaRPr lang="en-US" sz="1400" dirty="0">
              <a:solidFill>
                <a:srgbClr val="002060"/>
              </a:solidFill>
            </a:endParaRPr>
          </a:p>
        </p:txBody>
      </p:sp>
      <p:cxnSp>
        <p:nvCxnSpPr>
          <p:cNvPr id="4" name="Straight Arrow Connector 3">
            <a:extLst>
              <a:ext uri="{FF2B5EF4-FFF2-40B4-BE49-F238E27FC236}">
                <a16:creationId xmlns:a16="http://schemas.microsoft.com/office/drawing/2014/main" id="{16A6C51F-9776-9A41-8100-8CE00335FAEE}"/>
              </a:ext>
            </a:extLst>
          </p:cNvPr>
          <p:cNvCxnSpPr>
            <a:cxnSpLocks/>
          </p:cNvCxnSpPr>
          <p:nvPr/>
        </p:nvCxnSpPr>
        <p:spPr>
          <a:xfrm flipH="1">
            <a:off x="5297672" y="1014073"/>
            <a:ext cx="918071"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F3CE3-5B4C-7146-B0A7-240AA1396A23}"/>
              </a:ext>
            </a:extLst>
          </p:cNvPr>
          <p:cNvCxnSpPr>
            <a:cxnSpLocks/>
          </p:cNvCxnSpPr>
          <p:nvPr/>
        </p:nvCxnSpPr>
        <p:spPr>
          <a:xfrm>
            <a:off x="11207919" y="1456641"/>
            <a:ext cx="0" cy="701716"/>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999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SA2 Areas … [1]</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1C8F90-A608-534D-B17E-FE4B4E6A95CF}"/>
              </a:ext>
            </a:extLst>
          </p:cNvPr>
          <p:cNvSpPr/>
          <p:nvPr/>
        </p:nvSpPr>
        <p:spPr>
          <a:xfrm>
            <a:off x="597833" y="915813"/>
            <a:ext cx="2301977" cy="4862870"/>
          </a:xfrm>
          <a:prstGeom prst="rect">
            <a:avLst/>
          </a:prstGeom>
        </p:spPr>
        <p:txBody>
          <a:bodyPr wrap="none">
            <a:spAutoFit/>
          </a:bodyPr>
          <a:lstStyle/>
          <a:p>
            <a:r>
              <a:rPr lang="en-AU" sz="1400" b="1" dirty="0"/>
              <a:t>Gawler – South </a:t>
            </a:r>
            <a:r>
              <a:rPr lang="en-AU" sz="1400" b="1" dirty="0">
                <a:sym typeface="Wingdings" pitchFamily="2" charset="2"/>
              </a:rPr>
              <a:t> </a:t>
            </a:r>
            <a:r>
              <a:rPr lang="en-AU" sz="1400" b="1" dirty="0"/>
              <a:t>Adelaide</a:t>
            </a:r>
          </a:p>
          <a:p>
            <a:r>
              <a:rPr lang="en-AU" sz="1200" dirty="0"/>
              <a:t>Support: 0.0027</a:t>
            </a:r>
          </a:p>
          <a:p>
            <a:r>
              <a:rPr lang="en-AU" sz="1200" dirty="0"/>
              <a:t>Confidence: 0.7142</a:t>
            </a:r>
          </a:p>
          <a:p>
            <a:r>
              <a:rPr lang="en-AU" sz="1200" dirty="0"/>
              <a:t>Lift: 20.601</a:t>
            </a:r>
          </a:p>
          <a:p>
            <a:endParaRPr lang="en-AU" sz="1200" dirty="0"/>
          </a:p>
          <a:p>
            <a:r>
              <a:rPr lang="en-AU" sz="1400" b="1" dirty="0"/>
              <a:t>Port Adelaide -&gt; Adelaide</a:t>
            </a:r>
          </a:p>
          <a:p>
            <a:r>
              <a:rPr lang="en-AU" sz="1200" dirty="0"/>
              <a:t>Support: 0.0013</a:t>
            </a:r>
          </a:p>
          <a:p>
            <a:r>
              <a:rPr lang="en-AU" sz="1200" dirty="0"/>
              <a:t>Confidence: 0.7142</a:t>
            </a:r>
          </a:p>
          <a:p>
            <a:r>
              <a:rPr lang="en-AU" sz="1200" dirty="0"/>
              <a:t>Lift: 20.601</a:t>
            </a:r>
          </a:p>
          <a:p>
            <a:endParaRPr lang="en-AU" sz="1200" dirty="0"/>
          </a:p>
          <a:p>
            <a:r>
              <a:rPr lang="en-AU" sz="1400" b="1" dirty="0"/>
              <a:t>Richmond (SA) -&gt; Adelaide</a:t>
            </a:r>
          </a:p>
          <a:p>
            <a:r>
              <a:rPr lang="en-AU" sz="1200" dirty="0"/>
              <a:t>Support: 0.0016</a:t>
            </a:r>
          </a:p>
          <a:p>
            <a:r>
              <a:rPr lang="en-AU" sz="1200" dirty="0"/>
              <a:t>Confidence: 0.6666</a:t>
            </a:r>
          </a:p>
          <a:p>
            <a:r>
              <a:rPr lang="en-AU" sz="1200" dirty="0"/>
              <a:t>Lift: 19.228</a:t>
            </a:r>
          </a:p>
          <a:p>
            <a:endParaRPr lang="en-AU" sz="1200" dirty="0"/>
          </a:p>
          <a:p>
            <a:r>
              <a:rPr lang="en-AU" sz="1400" b="1" dirty="0"/>
              <a:t>Toorak Gardens -&gt; Adelaide</a:t>
            </a:r>
          </a:p>
          <a:p>
            <a:r>
              <a:rPr lang="en-AU" sz="1200" dirty="0"/>
              <a:t>Support: 0.0010</a:t>
            </a:r>
          </a:p>
          <a:p>
            <a:r>
              <a:rPr lang="en-AU" sz="1200" dirty="0"/>
              <a:t>Confidence: 0.6666</a:t>
            </a:r>
          </a:p>
          <a:p>
            <a:r>
              <a:rPr lang="en-AU" sz="1200" dirty="0"/>
              <a:t>Lift: 19.228</a:t>
            </a:r>
          </a:p>
          <a:p>
            <a:endParaRPr lang="en-AU" sz="1200" dirty="0"/>
          </a:p>
          <a:p>
            <a:r>
              <a:rPr lang="en-AU" sz="1400" b="1" dirty="0"/>
              <a:t>Unley – Parkside -&gt; Adelaide</a:t>
            </a:r>
          </a:p>
          <a:p>
            <a:r>
              <a:rPr lang="en-AU" sz="1200" dirty="0"/>
              <a:t>Support: 0.0019</a:t>
            </a:r>
          </a:p>
          <a:p>
            <a:r>
              <a:rPr lang="en-AU" sz="1200" dirty="0"/>
              <a:t>Confidence: 0.7777</a:t>
            </a:r>
          </a:p>
          <a:p>
            <a:r>
              <a:rPr lang="en-AU" sz="1200" dirty="0"/>
              <a:t>Lift: 22.433</a:t>
            </a:r>
          </a:p>
          <a:p>
            <a:endParaRPr lang="en-AU" sz="1200" dirty="0"/>
          </a:p>
        </p:txBody>
      </p:sp>
      <p:sp>
        <p:nvSpPr>
          <p:cNvPr id="10" name="Rectangle 9">
            <a:extLst>
              <a:ext uri="{FF2B5EF4-FFF2-40B4-BE49-F238E27FC236}">
                <a16:creationId xmlns:a16="http://schemas.microsoft.com/office/drawing/2014/main" id="{6B235980-4146-7E4A-AA9A-84C2597F15C6}"/>
              </a:ext>
            </a:extLst>
          </p:cNvPr>
          <p:cNvSpPr/>
          <p:nvPr/>
        </p:nvSpPr>
        <p:spPr>
          <a:xfrm>
            <a:off x="4141036" y="915813"/>
            <a:ext cx="3717300" cy="4924425"/>
          </a:xfrm>
          <a:prstGeom prst="rect">
            <a:avLst/>
          </a:prstGeom>
        </p:spPr>
        <p:txBody>
          <a:bodyPr wrap="none">
            <a:spAutoFit/>
          </a:bodyPr>
          <a:lstStyle/>
          <a:p>
            <a:r>
              <a:rPr lang="en-AU" sz="1400" b="1" dirty="0"/>
              <a:t>Brisbane City </a:t>
            </a:r>
            <a:r>
              <a:rPr lang="en-AU" sz="1400" b="1" dirty="0">
                <a:sym typeface="Wingdings" pitchFamily="2" charset="2"/>
              </a:rPr>
              <a:t> </a:t>
            </a:r>
            <a:r>
              <a:rPr lang="en-AU" sz="1400" b="1" dirty="0"/>
              <a:t>Brisbane City</a:t>
            </a:r>
          </a:p>
          <a:p>
            <a:r>
              <a:rPr lang="en-AU" sz="1200" dirty="0"/>
              <a:t>Support: 0.0010</a:t>
            </a:r>
          </a:p>
          <a:p>
            <a:r>
              <a:rPr lang="en-AU" sz="1200" dirty="0"/>
              <a:t>Confidence: 0.6666</a:t>
            </a:r>
          </a:p>
          <a:p>
            <a:r>
              <a:rPr lang="en-AU" sz="1200" dirty="0"/>
              <a:t>Lift: 10.090</a:t>
            </a:r>
          </a:p>
          <a:p>
            <a:endParaRPr lang="en-AU" sz="1200" dirty="0"/>
          </a:p>
          <a:p>
            <a:r>
              <a:rPr lang="en-AU" sz="1400" b="1" dirty="0"/>
              <a:t>Balgownie - Fairy Meadow -&gt; Wollongong - East</a:t>
            </a:r>
          </a:p>
          <a:p>
            <a:r>
              <a:rPr lang="en-AU" sz="1200" dirty="0"/>
              <a:t>Support: 0.0013</a:t>
            </a:r>
          </a:p>
          <a:p>
            <a:r>
              <a:rPr lang="en-AU" sz="1200" dirty="0"/>
              <a:t>Confidence: 1</a:t>
            </a:r>
          </a:p>
          <a:p>
            <a:r>
              <a:rPr lang="en-AU" sz="1200" dirty="0"/>
              <a:t>Lift: 192.789</a:t>
            </a:r>
          </a:p>
          <a:p>
            <a:endParaRPr lang="en-AU" sz="1200" dirty="0"/>
          </a:p>
          <a:p>
            <a:r>
              <a:rPr lang="en-AU" sz="1400" b="1" dirty="0"/>
              <a:t>Bathurst -&gt; Bathurst Region</a:t>
            </a:r>
          </a:p>
          <a:p>
            <a:r>
              <a:rPr lang="en-AU" sz="1200" dirty="0"/>
              <a:t>Support: 0.0032</a:t>
            </a:r>
          </a:p>
          <a:p>
            <a:r>
              <a:rPr lang="en-AU" sz="1200" dirty="0"/>
              <a:t>Confidence: 1</a:t>
            </a:r>
          </a:p>
          <a:p>
            <a:r>
              <a:rPr lang="en-AU" sz="1200" dirty="0"/>
              <a:t>Lift: 281.769</a:t>
            </a:r>
          </a:p>
          <a:p>
            <a:endParaRPr lang="en-AU" sz="1200" dirty="0"/>
          </a:p>
          <a:p>
            <a:r>
              <a:rPr lang="en-AU" sz="1400" b="1" dirty="0"/>
              <a:t>Bathurst Region -&gt; Bathurst</a:t>
            </a:r>
          </a:p>
          <a:p>
            <a:r>
              <a:rPr lang="en-AU" sz="1200" dirty="0"/>
              <a:t>Support: 0.0032</a:t>
            </a:r>
          </a:p>
          <a:p>
            <a:r>
              <a:rPr lang="en-AU" sz="1200" dirty="0"/>
              <a:t>Confidence: 0.923</a:t>
            </a:r>
          </a:p>
          <a:p>
            <a:r>
              <a:rPr lang="en-AU" sz="1200" dirty="0"/>
              <a:t>Lift: 281.769</a:t>
            </a:r>
          </a:p>
          <a:p>
            <a:endParaRPr lang="en-AU" sz="1200" dirty="0"/>
          </a:p>
          <a:p>
            <a:r>
              <a:rPr lang="en-AU" sz="1400" b="1" dirty="0"/>
              <a:t>Benalla -&gt; Benalla Region</a:t>
            </a:r>
          </a:p>
          <a:p>
            <a:r>
              <a:rPr lang="en-AU" sz="1200" dirty="0"/>
              <a:t>Support: 0.0010</a:t>
            </a:r>
          </a:p>
          <a:p>
            <a:r>
              <a:rPr lang="en-AU" sz="1200" dirty="0"/>
              <a:t>Confidence: 1</a:t>
            </a:r>
          </a:p>
          <a:p>
            <a:r>
              <a:rPr lang="en-AU" sz="1200" dirty="0"/>
              <a:t>Lift: 601.5</a:t>
            </a:r>
          </a:p>
          <a:p>
            <a:endParaRPr lang="en-AU" sz="1200" dirty="0"/>
          </a:p>
        </p:txBody>
      </p:sp>
      <p:sp>
        <p:nvSpPr>
          <p:cNvPr id="11" name="Rectangle 10">
            <a:extLst>
              <a:ext uri="{FF2B5EF4-FFF2-40B4-BE49-F238E27FC236}">
                <a16:creationId xmlns:a16="http://schemas.microsoft.com/office/drawing/2014/main" id="{B46464AA-92F7-254E-B8BA-BF69AD3696B5}"/>
              </a:ext>
            </a:extLst>
          </p:cNvPr>
          <p:cNvSpPr/>
          <p:nvPr/>
        </p:nvSpPr>
        <p:spPr>
          <a:xfrm>
            <a:off x="8453770" y="915813"/>
            <a:ext cx="3110403" cy="4862870"/>
          </a:xfrm>
          <a:prstGeom prst="rect">
            <a:avLst/>
          </a:prstGeom>
        </p:spPr>
        <p:txBody>
          <a:bodyPr wrap="none">
            <a:spAutoFit/>
          </a:bodyPr>
          <a:lstStyle/>
          <a:p>
            <a:r>
              <a:rPr lang="en-AU" sz="1400" b="1" dirty="0"/>
              <a:t>Benalla Region </a:t>
            </a:r>
            <a:r>
              <a:rPr lang="en-AU" sz="1400" b="1" dirty="0">
                <a:sym typeface="Wingdings" pitchFamily="2" charset="2"/>
              </a:rPr>
              <a:t> </a:t>
            </a:r>
            <a:r>
              <a:rPr lang="en-AU" sz="1400" b="1" dirty="0"/>
              <a:t>Benalla</a:t>
            </a:r>
          </a:p>
          <a:p>
            <a:r>
              <a:rPr lang="en-AU" sz="1200" dirty="0"/>
              <a:t>Support: 0.0010</a:t>
            </a:r>
          </a:p>
          <a:p>
            <a:r>
              <a:rPr lang="en-AU" sz="1200" dirty="0"/>
              <a:t>Confidence: 0.6666</a:t>
            </a:r>
          </a:p>
          <a:p>
            <a:r>
              <a:rPr lang="en-AU" sz="1200" dirty="0"/>
              <a:t>Lift: 601.49</a:t>
            </a:r>
          </a:p>
          <a:p>
            <a:endParaRPr lang="en-AU" sz="1200" dirty="0"/>
          </a:p>
          <a:p>
            <a:r>
              <a:rPr lang="en-AU" sz="1400" b="1" dirty="0"/>
              <a:t>Margate - Woody Point -&gt; Brisbane City</a:t>
            </a:r>
          </a:p>
          <a:p>
            <a:r>
              <a:rPr lang="en-AU" sz="1200" dirty="0"/>
              <a:t>Support: 0.0010</a:t>
            </a:r>
          </a:p>
          <a:p>
            <a:r>
              <a:rPr lang="en-AU" sz="1200" dirty="0"/>
              <a:t>Confidence: 0.666</a:t>
            </a:r>
          </a:p>
          <a:p>
            <a:r>
              <a:rPr lang="en-AU" sz="1200" dirty="0"/>
              <a:t>Lift: 10.090</a:t>
            </a:r>
          </a:p>
          <a:p>
            <a:endParaRPr lang="en-AU" sz="1200" dirty="0"/>
          </a:p>
          <a:p>
            <a:r>
              <a:rPr lang="en-AU" sz="1400" b="1" dirty="0"/>
              <a:t>Spring Hill -&gt; Brisbane City</a:t>
            </a:r>
          </a:p>
          <a:p>
            <a:r>
              <a:rPr lang="en-AU" sz="1200" dirty="0"/>
              <a:t>Support: 0.0010</a:t>
            </a:r>
          </a:p>
          <a:p>
            <a:r>
              <a:rPr lang="en-AU" sz="1200" dirty="0"/>
              <a:t>Confidence: 666</a:t>
            </a:r>
          </a:p>
          <a:p>
            <a:r>
              <a:rPr lang="en-AU" sz="1200" dirty="0"/>
              <a:t>Lift: 10.090</a:t>
            </a:r>
          </a:p>
          <a:p>
            <a:endParaRPr lang="en-AU" sz="1200" dirty="0"/>
          </a:p>
          <a:p>
            <a:r>
              <a:rPr lang="en-AU" sz="1400" b="1" dirty="0"/>
              <a:t>Broken Hill -&gt; Far West</a:t>
            </a:r>
          </a:p>
          <a:p>
            <a:r>
              <a:rPr lang="en-AU" sz="1200" dirty="0"/>
              <a:t>Support: 0.0021</a:t>
            </a:r>
          </a:p>
          <a:p>
            <a:r>
              <a:rPr lang="en-AU" sz="1200" dirty="0"/>
              <a:t>Confidence: 1</a:t>
            </a:r>
          </a:p>
          <a:p>
            <a:r>
              <a:rPr lang="en-AU" sz="1200" dirty="0"/>
              <a:t>Lift: 457.87</a:t>
            </a:r>
          </a:p>
          <a:p>
            <a:endParaRPr lang="en-AU" sz="1200" dirty="0"/>
          </a:p>
          <a:p>
            <a:r>
              <a:rPr lang="en-AU" sz="1400" b="1" dirty="0"/>
              <a:t>Far West -&gt; Broken Hill </a:t>
            </a:r>
          </a:p>
          <a:p>
            <a:r>
              <a:rPr lang="en-AU" sz="1200" dirty="0"/>
              <a:t>Support: 0.0021</a:t>
            </a:r>
          </a:p>
          <a:p>
            <a:r>
              <a:rPr lang="en-AU" sz="1200" dirty="0"/>
              <a:t>Confidence: 1</a:t>
            </a:r>
          </a:p>
          <a:p>
            <a:r>
              <a:rPr lang="en-AU" sz="1200" dirty="0"/>
              <a:t>Lift: 457.87</a:t>
            </a:r>
          </a:p>
          <a:p>
            <a:endParaRPr lang="en-AU" sz="1200" dirty="0"/>
          </a:p>
        </p:txBody>
      </p:sp>
      <p:sp>
        <p:nvSpPr>
          <p:cNvPr id="12" name="Rectangle 11">
            <a:extLst>
              <a:ext uri="{FF2B5EF4-FFF2-40B4-BE49-F238E27FC236}">
                <a16:creationId xmlns:a16="http://schemas.microsoft.com/office/drawing/2014/main" id="{0E9F632B-46F7-B840-9B05-005351AC9376}"/>
              </a:ext>
            </a:extLst>
          </p:cNvPr>
          <p:cNvSpPr/>
          <p:nvPr/>
        </p:nvSpPr>
        <p:spPr>
          <a:xfrm>
            <a:off x="669001" y="5811687"/>
            <a:ext cx="11276780" cy="830997"/>
          </a:xfrm>
          <a:prstGeom prst="rect">
            <a:avLst/>
          </a:prstGeom>
        </p:spPr>
        <p:txBody>
          <a:bodyPr wrap="square">
            <a:spAutoFit/>
          </a:bodyPr>
          <a:lstStyle/>
          <a:p>
            <a:r>
              <a:rPr lang="en-AU" sz="1600" dirty="0">
                <a:latin typeface="+mj-lt"/>
              </a:rPr>
              <a:t>Association Rule Mining based on Twitter Data add more information of relationship between areas. The pattern shared between Twitter users who most likely moving in certain areas can be used in Recommendation system. Users can predefined which areas they have been living in and app can suggest which areas they might want to stay next based on their preferences and this pattern.</a:t>
            </a:r>
            <a:endParaRPr lang="en-US" sz="1600" dirty="0">
              <a:latin typeface="+mj-lt"/>
            </a:endParaRPr>
          </a:p>
        </p:txBody>
      </p:sp>
      <p:sp>
        <p:nvSpPr>
          <p:cNvPr id="13" name="Rectangle 12">
            <a:extLst>
              <a:ext uri="{FF2B5EF4-FFF2-40B4-BE49-F238E27FC236}">
                <a16:creationId xmlns:a16="http://schemas.microsoft.com/office/drawing/2014/main" id="{E3E5F9C4-E05F-DD47-80DF-A404B27C1AE6}"/>
              </a:ext>
            </a:extLst>
          </p:cNvPr>
          <p:cNvSpPr/>
          <p:nvPr/>
        </p:nvSpPr>
        <p:spPr>
          <a:xfrm rot="16200000">
            <a:off x="209077" y="6200444"/>
            <a:ext cx="864000" cy="864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853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CEDF6AA-8E2B-FC47-B8F8-AF4343E2A584}"/>
              </a:ext>
            </a:extLst>
          </p:cNvPr>
          <p:cNvGraphicFramePr>
            <a:graphicFrameLocks/>
          </p:cNvGraphicFramePr>
          <p:nvPr/>
        </p:nvGraphicFramePr>
        <p:xfrm>
          <a:off x="32655" y="1164772"/>
          <a:ext cx="6758947" cy="55444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AACD85E-C008-F94D-9C19-B15CDEC6AAB5}"/>
              </a:ext>
            </a:extLst>
          </p:cNvPr>
          <p:cNvGraphicFramePr>
            <a:graphicFrameLocks/>
          </p:cNvGraphicFramePr>
          <p:nvPr/>
        </p:nvGraphicFramePr>
        <p:xfrm>
          <a:off x="6206217" y="1164772"/>
          <a:ext cx="5985783" cy="559776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D9F197E-B217-BC4F-AFE0-5F9FCF1EB45D}"/>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SA2 Areas</a:t>
            </a:r>
          </a:p>
        </p:txBody>
      </p:sp>
      <p:sp>
        <p:nvSpPr>
          <p:cNvPr id="7" name="Rectangle 6">
            <a:extLst>
              <a:ext uri="{FF2B5EF4-FFF2-40B4-BE49-F238E27FC236}">
                <a16:creationId xmlns:a16="http://schemas.microsoft.com/office/drawing/2014/main" id="{CC4A7955-06FA-A741-937B-DEFA0F564847}"/>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9B9136-ABAD-724F-9904-D20D97178838}"/>
              </a:ext>
            </a:extLst>
          </p:cNvPr>
          <p:cNvSpPr/>
          <p:nvPr/>
        </p:nvSpPr>
        <p:spPr>
          <a:xfrm>
            <a:off x="351884" y="845298"/>
            <a:ext cx="3151440" cy="338554"/>
          </a:xfrm>
          <a:prstGeom prst="rect">
            <a:avLst/>
          </a:prstGeom>
        </p:spPr>
        <p:txBody>
          <a:bodyPr wrap="none">
            <a:spAutoFit/>
          </a:bodyPr>
          <a:lstStyle/>
          <a:p>
            <a:r>
              <a:rPr lang="en-US" sz="1600" dirty="0">
                <a:solidFill>
                  <a:srgbClr val="002060"/>
                </a:solidFill>
              </a:rPr>
              <a:t>Associated Areas Sorted by Support</a:t>
            </a:r>
          </a:p>
        </p:txBody>
      </p:sp>
    </p:spTree>
    <p:extLst>
      <p:ext uri="{BB962C8B-B14F-4D97-AF65-F5344CB8AC3E}">
        <p14:creationId xmlns:p14="http://schemas.microsoft.com/office/powerpoint/2010/main" val="394412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144056" y="5158888"/>
            <a:ext cx="1836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5033750"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4800" dirty="0">
                <a:solidFill>
                  <a:prstClr val="white"/>
                </a:solidFill>
                <a:latin typeface="Franklin Gothic Demi Cond" panose="020B0706030402020204" pitchFamily="34" charset="0"/>
              </a:rPr>
              <a:t>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sz="4800" dirty="0">
                <a:solidFill>
                  <a:prstClr val="white"/>
                </a:solidFill>
                <a:latin typeface="Franklin Gothic Demi Cond" panose="020B0706030402020204" pitchFamily="34" charset="0"/>
              </a:rPr>
              <a:t>&amp; Recommendation</a:t>
            </a:r>
            <a:endParaRPr kumimoji="0" lang="en-ID" sz="48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2679773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26189E-6851-0947-9511-91A5F85241FF}"/>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Learning Experience</a:t>
            </a:r>
          </a:p>
        </p:txBody>
      </p:sp>
      <p:sp>
        <p:nvSpPr>
          <p:cNvPr id="5" name="Rectangle 4">
            <a:extLst>
              <a:ext uri="{FF2B5EF4-FFF2-40B4-BE49-F238E27FC236}">
                <a16:creationId xmlns:a16="http://schemas.microsoft.com/office/drawing/2014/main" id="{755BE32B-4CD1-4B45-9FC4-B1061A25A6E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1C33DD-6138-4B49-B739-5915FB32FB5B}"/>
              </a:ext>
            </a:extLst>
          </p:cNvPr>
          <p:cNvSpPr txBox="1"/>
          <p:nvPr/>
        </p:nvSpPr>
        <p:spPr>
          <a:xfrm>
            <a:off x="438977" y="1226731"/>
            <a:ext cx="10413642"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Aft>
                <a:spcPts val="600"/>
              </a:spcAft>
              <a:buFont typeface="Arial" panose="020B0604020202020204" pitchFamily="34" charset="0"/>
              <a:buChar char="•"/>
            </a:pPr>
            <a:r>
              <a:rPr lang="en-US" sz="2000" dirty="0">
                <a:ea typeface="+mn-lt"/>
                <a:cs typeface="+mn-lt"/>
              </a:rPr>
              <a:t>Solve cold start problem in recommendation system by provide user experience to adjust their preferences and provide the characteristics of each area and list of areas with similar characteristics </a:t>
            </a:r>
          </a:p>
          <a:p>
            <a:pPr marL="800100" lvl="1" indent="-342900">
              <a:spcAft>
                <a:spcPts val="600"/>
              </a:spcAft>
              <a:buFont typeface="Arial" panose="020B0604020202020204" pitchFamily="34" charset="0"/>
              <a:buChar char="•"/>
            </a:pPr>
            <a:r>
              <a:rPr lang="en-US" sz="2000" dirty="0">
                <a:ea typeface="+mn-lt"/>
                <a:cs typeface="+mn-lt"/>
              </a:rPr>
              <a:t>Find clustering technique to support interpretable clustering results </a:t>
            </a:r>
          </a:p>
          <a:p>
            <a:pPr marL="800100" lvl="1" indent="-342900">
              <a:spcAft>
                <a:spcPts val="600"/>
              </a:spcAft>
              <a:buFont typeface="Arial" panose="020B0604020202020204" pitchFamily="34" charset="0"/>
              <a:buChar char="•"/>
            </a:pPr>
            <a:r>
              <a:rPr lang="en-US" sz="2000" dirty="0">
                <a:ea typeface="+mn-lt"/>
                <a:cs typeface="+mn-lt"/>
              </a:rPr>
              <a:t>Escalate unsupervised to supervised machine learning </a:t>
            </a:r>
          </a:p>
          <a:p>
            <a:pPr marL="800100" lvl="1" indent="-342900">
              <a:spcAft>
                <a:spcPts val="600"/>
              </a:spcAft>
              <a:buFont typeface="Arial" panose="020B0604020202020204" pitchFamily="34" charset="0"/>
              <a:buChar char="•"/>
            </a:pPr>
            <a:r>
              <a:rPr lang="en-US" sz="2000" dirty="0">
                <a:ea typeface="+mn-lt"/>
                <a:cs typeface="+mn-lt"/>
              </a:rPr>
              <a:t>Evaluation on different clustering results</a:t>
            </a:r>
          </a:p>
          <a:p>
            <a:pPr marL="800100" lvl="1" indent="-342900">
              <a:spcAft>
                <a:spcPts val="600"/>
              </a:spcAft>
              <a:buFont typeface="Arial" panose="020B0604020202020204" pitchFamily="34" charset="0"/>
              <a:buChar char="•"/>
            </a:pPr>
            <a:r>
              <a:rPr lang="en-US" sz="2000" dirty="0">
                <a:ea typeface="+mn-lt"/>
                <a:cs typeface="+mn-lt"/>
              </a:rPr>
              <a:t>Build a gold set for tweet classification and build a trash set for topic extraction</a:t>
            </a:r>
          </a:p>
          <a:p>
            <a:pPr marL="800100" lvl="1" indent="-342900">
              <a:spcAft>
                <a:spcPts val="600"/>
              </a:spcAft>
              <a:buFont typeface="Arial" panose="020B0604020202020204" pitchFamily="34" charset="0"/>
              <a:buChar char="•"/>
            </a:pPr>
            <a:r>
              <a:rPr lang="en-US" sz="2000" dirty="0">
                <a:ea typeface="+mn-lt"/>
                <a:cs typeface="+mn-lt"/>
              </a:rPr>
              <a:t>Evaluate different machine learning algorithm and feature extraction</a:t>
            </a:r>
          </a:p>
          <a:p>
            <a:pPr marL="800100" lvl="1" indent="-342900">
              <a:spcAft>
                <a:spcPts val="600"/>
              </a:spcAft>
              <a:buFont typeface="Arial" panose="020B0604020202020204" pitchFamily="34" charset="0"/>
              <a:buChar char="•"/>
            </a:pPr>
            <a:r>
              <a:rPr lang="en-US" sz="2000" dirty="0">
                <a:ea typeface="+mn-lt"/>
                <a:cs typeface="+mn-lt"/>
              </a:rPr>
              <a:t>Build a web application with embedded machine learning algorithm based on user selection and combine with results from other machine learning tasks</a:t>
            </a:r>
          </a:p>
          <a:p>
            <a:pPr marL="800100" lvl="1" indent="-342900">
              <a:buFont typeface="Arial" panose="020B0604020202020204" pitchFamily="34" charset="0"/>
              <a:buChar char="•"/>
            </a:pPr>
            <a:endParaRPr lang="en-US" sz="2000" dirty="0">
              <a:ea typeface="+mn-lt"/>
              <a:cs typeface="+mn-lt"/>
            </a:endParaRPr>
          </a:p>
          <a:p>
            <a:pPr marL="800100" lvl="1" indent="-342900">
              <a:buFont typeface="Arial" panose="020B0604020202020204" pitchFamily="34" charset="0"/>
              <a:buChar char="•"/>
            </a:pPr>
            <a:endParaRPr lang="en-US" sz="2000" dirty="0">
              <a:ea typeface="+mn-lt"/>
              <a:cs typeface="+mn-lt"/>
            </a:endParaRPr>
          </a:p>
          <a:p>
            <a:pPr marL="800100" lvl="1" indent="-342900">
              <a:lnSpc>
                <a:spcPct val="150000"/>
              </a:lnSpc>
              <a:buFont typeface="Arial" panose="020B0604020202020204" pitchFamily="34" charset="0"/>
              <a:buChar char="•"/>
            </a:pPr>
            <a:endParaRPr lang="en-US" sz="2000" dirty="0">
              <a:ea typeface="+mn-lt"/>
              <a:cs typeface="+mn-lt"/>
            </a:endParaRPr>
          </a:p>
          <a:p>
            <a:pPr marL="800100" lvl="1" indent="-342900">
              <a:buFont typeface="Arial" panose="020B0604020202020204" pitchFamily="34" charset="0"/>
              <a:buChar char="•"/>
            </a:pPr>
            <a:endParaRPr lang="en-US" sz="2000" dirty="0">
              <a:cs typeface="Calibri"/>
            </a:endParaRPr>
          </a:p>
          <a:p>
            <a:pPr lvl="1"/>
            <a:endParaRPr lang="en-US" sz="2000" dirty="0">
              <a:ea typeface="+mn-lt"/>
              <a:cs typeface="+mn-lt"/>
            </a:endParaRPr>
          </a:p>
          <a:p>
            <a:pPr algn="l"/>
            <a:endParaRPr lang="en-US" sz="1200" dirty="0">
              <a:cs typeface="Calibri"/>
            </a:endParaRPr>
          </a:p>
        </p:txBody>
      </p:sp>
      <p:sp>
        <p:nvSpPr>
          <p:cNvPr id="9" name="Rectangle 8">
            <a:extLst>
              <a:ext uri="{FF2B5EF4-FFF2-40B4-BE49-F238E27FC236}">
                <a16:creationId xmlns:a16="http://schemas.microsoft.com/office/drawing/2014/main" id="{71C7EC8B-B282-8A4E-932B-D30F395CF9E5}"/>
              </a:ext>
            </a:extLst>
          </p:cNvPr>
          <p:cNvSpPr/>
          <p:nvPr/>
        </p:nvSpPr>
        <p:spPr>
          <a:xfrm rot="16200000">
            <a:off x="-1372058" y="2997237"/>
            <a:ext cx="4032000" cy="10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947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26189E-6851-0947-9511-91A5F85241FF}"/>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Recommendation for future work</a:t>
            </a:r>
          </a:p>
        </p:txBody>
      </p:sp>
      <p:sp>
        <p:nvSpPr>
          <p:cNvPr id="5" name="Rectangle 4">
            <a:extLst>
              <a:ext uri="{FF2B5EF4-FFF2-40B4-BE49-F238E27FC236}">
                <a16:creationId xmlns:a16="http://schemas.microsoft.com/office/drawing/2014/main" id="{755BE32B-4CD1-4B45-9FC4-B1061A25A6E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1C33DD-6138-4B49-B739-5915FB32FB5B}"/>
              </a:ext>
            </a:extLst>
          </p:cNvPr>
          <p:cNvSpPr txBox="1"/>
          <p:nvPr/>
        </p:nvSpPr>
        <p:spPr>
          <a:xfrm>
            <a:off x="438977" y="1226731"/>
            <a:ext cx="10413642"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spcAft>
                <a:spcPts val="600"/>
              </a:spcAft>
              <a:buFont typeface="Arial" panose="020B0604020202020204" pitchFamily="34" charset="0"/>
              <a:buChar char="•"/>
            </a:pPr>
            <a:r>
              <a:rPr lang="en-US" sz="2000" dirty="0">
                <a:ea typeface="+mn-lt"/>
                <a:cs typeface="+mn-lt"/>
              </a:rPr>
              <a:t>Improve the system for personalized user recommendation system by embed active learning approach – inspired by labelling the 16 areas to get the 154 areas with similar characteristics</a:t>
            </a:r>
          </a:p>
          <a:p>
            <a:pPr marL="800100" lvl="1" indent="-342900">
              <a:spcAft>
                <a:spcPts val="600"/>
              </a:spcAft>
              <a:buFont typeface="Arial" panose="020B0604020202020204" pitchFamily="34" charset="0"/>
              <a:buChar char="•"/>
            </a:pPr>
            <a:r>
              <a:rPr lang="en-US" sz="2000" dirty="0">
                <a:ea typeface="+mn-lt"/>
                <a:cs typeface="+mn-lt"/>
              </a:rPr>
              <a:t>Provide entity based sentiment analysis for twitter that is specifically mention SA2 location and all related features to the location, e.g. sentiment towards house price in certain location</a:t>
            </a:r>
          </a:p>
          <a:p>
            <a:pPr marL="800100" lvl="1" indent="-342900">
              <a:spcAft>
                <a:spcPts val="600"/>
              </a:spcAft>
              <a:buFont typeface="Arial" panose="020B0604020202020204" pitchFamily="34" charset="0"/>
              <a:buChar char="•"/>
            </a:pPr>
            <a:r>
              <a:rPr lang="en-US" sz="2000" dirty="0">
                <a:ea typeface="+mn-lt"/>
                <a:cs typeface="+mn-lt"/>
              </a:rPr>
              <a:t>Improve the accuracy of tweet classification by trying more advanced method such as deep neural network and annotate more test data for robust evaluation</a:t>
            </a:r>
          </a:p>
          <a:p>
            <a:pPr marL="800100" lvl="1" indent="-342900">
              <a:spcAft>
                <a:spcPts val="600"/>
              </a:spcAft>
              <a:buFont typeface="Arial" panose="020B0604020202020204" pitchFamily="34" charset="0"/>
              <a:buChar char="•"/>
            </a:pPr>
            <a:endParaRPr lang="en-US" sz="2000" dirty="0">
              <a:ea typeface="+mn-lt"/>
              <a:cs typeface="+mn-lt"/>
            </a:endParaRPr>
          </a:p>
          <a:p>
            <a:pPr marL="800100" lvl="1" indent="-342900">
              <a:buFont typeface="Arial" panose="020B0604020202020204" pitchFamily="34" charset="0"/>
              <a:buChar char="•"/>
            </a:pPr>
            <a:endParaRPr lang="en-US" sz="2000" dirty="0">
              <a:ea typeface="+mn-lt"/>
              <a:cs typeface="+mn-lt"/>
            </a:endParaRPr>
          </a:p>
          <a:p>
            <a:pPr marL="800100" lvl="1" indent="-342900">
              <a:lnSpc>
                <a:spcPct val="150000"/>
              </a:lnSpc>
              <a:buFont typeface="Arial" panose="020B0604020202020204" pitchFamily="34" charset="0"/>
              <a:buChar char="•"/>
            </a:pPr>
            <a:endParaRPr lang="en-US" sz="2000" dirty="0">
              <a:ea typeface="+mn-lt"/>
              <a:cs typeface="+mn-lt"/>
            </a:endParaRPr>
          </a:p>
          <a:p>
            <a:pPr marL="800100" lvl="1" indent="-342900">
              <a:buFont typeface="Arial" panose="020B0604020202020204" pitchFamily="34" charset="0"/>
              <a:buChar char="•"/>
            </a:pPr>
            <a:endParaRPr lang="en-US" sz="2000" dirty="0">
              <a:cs typeface="Calibri"/>
            </a:endParaRPr>
          </a:p>
          <a:p>
            <a:pPr lvl="1"/>
            <a:endParaRPr lang="en-US" sz="2000" dirty="0">
              <a:ea typeface="+mn-lt"/>
              <a:cs typeface="+mn-lt"/>
            </a:endParaRPr>
          </a:p>
          <a:p>
            <a:pPr algn="l"/>
            <a:endParaRPr lang="en-US" sz="1200" dirty="0">
              <a:cs typeface="Calibri"/>
            </a:endParaRPr>
          </a:p>
        </p:txBody>
      </p:sp>
      <p:sp>
        <p:nvSpPr>
          <p:cNvPr id="9" name="Rectangle 8">
            <a:extLst>
              <a:ext uri="{FF2B5EF4-FFF2-40B4-BE49-F238E27FC236}">
                <a16:creationId xmlns:a16="http://schemas.microsoft.com/office/drawing/2014/main" id="{71C7EC8B-B282-8A4E-932B-D30F395CF9E5}"/>
              </a:ext>
            </a:extLst>
          </p:cNvPr>
          <p:cNvSpPr/>
          <p:nvPr/>
        </p:nvSpPr>
        <p:spPr>
          <a:xfrm rot="16200000">
            <a:off x="-754329" y="2379507"/>
            <a:ext cx="2845573" cy="1570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148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092FCA-E593-9046-86BE-E23D399E780A}"/>
              </a:ext>
            </a:extLst>
          </p:cNvPr>
          <p:cNvPicPr>
            <a:picLocks noChangeAspect="1"/>
          </p:cNvPicPr>
          <p:nvPr/>
        </p:nvPicPr>
        <p:blipFill>
          <a:blip r:embed="rId2"/>
          <a:stretch>
            <a:fillRect/>
          </a:stretch>
        </p:blipFill>
        <p:spPr>
          <a:xfrm>
            <a:off x="356807" y="2012685"/>
            <a:ext cx="3122188" cy="2832630"/>
          </a:xfrm>
          <a:prstGeom prst="rect">
            <a:avLst/>
          </a:prstGeom>
        </p:spPr>
      </p:pic>
      <p:pic>
        <p:nvPicPr>
          <p:cNvPr id="21" name="Picture 20">
            <a:extLst>
              <a:ext uri="{FF2B5EF4-FFF2-40B4-BE49-F238E27FC236}">
                <a16:creationId xmlns:a16="http://schemas.microsoft.com/office/drawing/2014/main" id="{BD99D6FF-03F8-DD49-8752-784EB8E55457}"/>
              </a:ext>
            </a:extLst>
          </p:cNvPr>
          <p:cNvPicPr>
            <a:picLocks noChangeAspect="1"/>
          </p:cNvPicPr>
          <p:nvPr/>
        </p:nvPicPr>
        <p:blipFill>
          <a:blip r:embed="rId3"/>
          <a:stretch>
            <a:fillRect/>
          </a:stretch>
        </p:blipFill>
        <p:spPr>
          <a:xfrm>
            <a:off x="8703513" y="2590088"/>
            <a:ext cx="3087362" cy="1959049"/>
          </a:xfrm>
          <a:prstGeom prst="rect">
            <a:avLst/>
          </a:prstGeom>
        </p:spPr>
      </p:pic>
      <p:pic>
        <p:nvPicPr>
          <p:cNvPr id="22" name="Picture 21">
            <a:extLst>
              <a:ext uri="{FF2B5EF4-FFF2-40B4-BE49-F238E27FC236}">
                <a16:creationId xmlns:a16="http://schemas.microsoft.com/office/drawing/2014/main" id="{495C2FF8-5148-0241-9A12-179FC700816B}"/>
              </a:ext>
            </a:extLst>
          </p:cNvPr>
          <p:cNvPicPr>
            <a:picLocks noChangeAspect="1"/>
          </p:cNvPicPr>
          <p:nvPr/>
        </p:nvPicPr>
        <p:blipFill rotWithShape="1">
          <a:blip r:embed="rId4"/>
          <a:srcRect t="8217"/>
          <a:stretch/>
        </p:blipFill>
        <p:spPr>
          <a:xfrm>
            <a:off x="3752832" y="849063"/>
            <a:ext cx="4742581" cy="2720550"/>
          </a:xfrm>
          <a:prstGeom prst="rect">
            <a:avLst/>
          </a:prstGeom>
        </p:spPr>
      </p:pic>
      <p:sp>
        <p:nvSpPr>
          <p:cNvPr id="23" name="Rectangle 22">
            <a:extLst>
              <a:ext uri="{FF2B5EF4-FFF2-40B4-BE49-F238E27FC236}">
                <a16:creationId xmlns:a16="http://schemas.microsoft.com/office/drawing/2014/main" id="{2BB9077D-1CB0-7543-B954-421059437071}"/>
              </a:ext>
            </a:extLst>
          </p:cNvPr>
          <p:cNvSpPr/>
          <p:nvPr/>
        </p:nvSpPr>
        <p:spPr>
          <a:xfrm rot="10800000">
            <a:off x="608220" y="4976036"/>
            <a:ext cx="2905599" cy="159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F6C7879-7D8F-654B-BA9B-BA0A8C48BBD0}"/>
              </a:ext>
            </a:extLst>
          </p:cNvPr>
          <p:cNvSpPr/>
          <p:nvPr/>
        </p:nvSpPr>
        <p:spPr>
          <a:xfrm rot="10800000">
            <a:off x="3687094" y="3915438"/>
            <a:ext cx="4425547" cy="159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704E271-998C-804E-A82E-F3E2EEBFC2E1}"/>
              </a:ext>
            </a:extLst>
          </p:cNvPr>
          <p:cNvSpPr/>
          <p:nvPr/>
        </p:nvSpPr>
        <p:spPr>
          <a:xfrm rot="10800000">
            <a:off x="8703513" y="4976035"/>
            <a:ext cx="2905599" cy="159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39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74FFC-D899-5E4F-B4DF-275CE2451973}"/>
              </a:ext>
            </a:extLst>
          </p:cNvPr>
          <p:cNvPicPr>
            <a:picLocks noChangeAspect="1"/>
          </p:cNvPicPr>
          <p:nvPr/>
        </p:nvPicPr>
        <p:blipFill>
          <a:blip r:embed="rId2"/>
          <a:stretch>
            <a:fillRect/>
          </a:stretch>
        </p:blipFill>
        <p:spPr>
          <a:xfrm>
            <a:off x="499365" y="1363845"/>
            <a:ext cx="864000" cy="864982"/>
          </a:xfrm>
          <a:prstGeom prst="rect">
            <a:avLst/>
          </a:prstGeom>
        </p:spPr>
      </p:pic>
      <p:pic>
        <p:nvPicPr>
          <p:cNvPr id="5" name="Picture 4">
            <a:extLst>
              <a:ext uri="{FF2B5EF4-FFF2-40B4-BE49-F238E27FC236}">
                <a16:creationId xmlns:a16="http://schemas.microsoft.com/office/drawing/2014/main" id="{EACC46BF-8B07-634F-950C-69BA29E78947}"/>
              </a:ext>
            </a:extLst>
          </p:cNvPr>
          <p:cNvPicPr>
            <a:picLocks noChangeAspect="1"/>
          </p:cNvPicPr>
          <p:nvPr/>
        </p:nvPicPr>
        <p:blipFill>
          <a:blip r:embed="rId3"/>
          <a:stretch>
            <a:fillRect/>
          </a:stretch>
        </p:blipFill>
        <p:spPr>
          <a:xfrm>
            <a:off x="3281446" y="1363845"/>
            <a:ext cx="864000" cy="864982"/>
          </a:xfrm>
          <a:prstGeom prst="rect">
            <a:avLst/>
          </a:prstGeom>
        </p:spPr>
      </p:pic>
      <p:pic>
        <p:nvPicPr>
          <p:cNvPr id="6" name="Picture 5">
            <a:extLst>
              <a:ext uri="{FF2B5EF4-FFF2-40B4-BE49-F238E27FC236}">
                <a16:creationId xmlns:a16="http://schemas.microsoft.com/office/drawing/2014/main" id="{13B7E77B-5C46-A54E-A566-06DD0ECE2E31}"/>
              </a:ext>
            </a:extLst>
          </p:cNvPr>
          <p:cNvPicPr>
            <a:picLocks noChangeAspect="1"/>
          </p:cNvPicPr>
          <p:nvPr/>
        </p:nvPicPr>
        <p:blipFill>
          <a:blip r:embed="rId4"/>
          <a:stretch>
            <a:fillRect/>
          </a:stretch>
        </p:blipFill>
        <p:spPr>
          <a:xfrm>
            <a:off x="6212949" y="1363845"/>
            <a:ext cx="864000" cy="864982"/>
          </a:xfrm>
          <a:prstGeom prst="rect">
            <a:avLst/>
          </a:prstGeom>
        </p:spPr>
      </p:pic>
      <p:pic>
        <p:nvPicPr>
          <p:cNvPr id="7" name="Picture 6">
            <a:extLst>
              <a:ext uri="{FF2B5EF4-FFF2-40B4-BE49-F238E27FC236}">
                <a16:creationId xmlns:a16="http://schemas.microsoft.com/office/drawing/2014/main" id="{50D36EC4-0912-3041-BE80-CF622F0AB58B}"/>
              </a:ext>
            </a:extLst>
          </p:cNvPr>
          <p:cNvPicPr>
            <a:picLocks noChangeAspect="1"/>
          </p:cNvPicPr>
          <p:nvPr/>
        </p:nvPicPr>
        <p:blipFill>
          <a:blip r:embed="rId5"/>
          <a:stretch>
            <a:fillRect/>
          </a:stretch>
        </p:blipFill>
        <p:spPr>
          <a:xfrm>
            <a:off x="8955440" y="1363844"/>
            <a:ext cx="864000" cy="864983"/>
          </a:xfrm>
          <a:prstGeom prst="rect">
            <a:avLst/>
          </a:prstGeom>
        </p:spPr>
      </p:pic>
      <p:sp>
        <p:nvSpPr>
          <p:cNvPr id="8" name="Rectangle 7">
            <a:extLst>
              <a:ext uri="{FF2B5EF4-FFF2-40B4-BE49-F238E27FC236}">
                <a16:creationId xmlns:a16="http://schemas.microsoft.com/office/drawing/2014/main" id="{295A47E6-0621-2D4F-951D-3AE013D5F787}"/>
              </a:ext>
            </a:extLst>
          </p:cNvPr>
          <p:cNvSpPr/>
          <p:nvPr/>
        </p:nvSpPr>
        <p:spPr>
          <a:xfrm>
            <a:off x="544010" y="179270"/>
            <a:ext cx="2260875"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Details</a:t>
            </a:r>
            <a:endParaRPr lang="en-US" sz="6000" dirty="0">
              <a:solidFill>
                <a:schemeClr val="tx2">
                  <a:lumMod val="50000"/>
                </a:schemeClr>
              </a:solidFill>
              <a:latin typeface="Franklin Gothic Demi Cond" panose="020B0706030402020204" pitchFamily="34" charset="0"/>
            </a:endParaRPr>
          </a:p>
        </p:txBody>
      </p:sp>
      <p:sp>
        <p:nvSpPr>
          <p:cNvPr id="10" name="Oval 9">
            <a:extLst>
              <a:ext uri="{FF2B5EF4-FFF2-40B4-BE49-F238E27FC236}">
                <a16:creationId xmlns:a16="http://schemas.microsoft.com/office/drawing/2014/main" id="{81889096-41A8-4247-BF3D-5FAD6F90F341}"/>
              </a:ext>
            </a:extLst>
          </p:cNvPr>
          <p:cNvSpPr/>
          <p:nvPr/>
        </p:nvSpPr>
        <p:spPr>
          <a:xfrm>
            <a:off x="692505" y="261799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1" name="Oval 10">
            <a:extLst>
              <a:ext uri="{FF2B5EF4-FFF2-40B4-BE49-F238E27FC236}">
                <a16:creationId xmlns:a16="http://schemas.microsoft.com/office/drawing/2014/main" id="{0EC6ECF4-CADA-D14A-ADEB-C560AA473863}"/>
              </a:ext>
            </a:extLst>
          </p:cNvPr>
          <p:cNvSpPr/>
          <p:nvPr/>
        </p:nvSpPr>
        <p:spPr>
          <a:xfrm>
            <a:off x="692505" y="3401650"/>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2" name="Rectangle 11">
            <a:extLst>
              <a:ext uri="{FF2B5EF4-FFF2-40B4-BE49-F238E27FC236}">
                <a16:creationId xmlns:a16="http://schemas.microsoft.com/office/drawing/2014/main" id="{08CE16A4-A600-CF41-AF11-A07CBC1AE58F}"/>
              </a:ext>
            </a:extLst>
          </p:cNvPr>
          <p:cNvSpPr/>
          <p:nvPr/>
        </p:nvSpPr>
        <p:spPr>
          <a:xfrm>
            <a:off x="885646" y="3049993"/>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Oval 12">
            <a:extLst>
              <a:ext uri="{FF2B5EF4-FFF2-40B4-BE49-F238E27FC236}">
                <a16:creationId xmlns:a16="http://schemas.microsoft.com/office/drawing/2014/main" id="{8489FC81-852F-174B-A82D-BC005B6EB1B2}"/>
              </a:ext>
            </a:extLst>
          </p:cNvPr>
          <p:cNvSpPr/>
          <p:nvPr/>
        </p:nvSpPr>
        <p:spPr>
          <a:xfrm>
            <a:off x="692505" y="4185306"/>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4" name="Rectangle 13">
            <a:extLst>
              <a:ext uri="{FF2B5EF4-FFF2-40B4-BE49-F238E27FC236}">
                <a16:creationId xmlns:a16="http://schemas.microsoft.com/office/drawing/2014/main" id="{6A08DAD8-BBEF-F942-AF45-B2DF2FBE67DB}"/>
              </a:ext>
            </a:extLst>
          </p:cNvPr>
          <p:cNvSpPr/>
          <p:nvPr/>
        </p:nvSpPr>
        <p:spPr>
          <a:xfrm>
            <a:off x="885646" y="3833649"/>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Oval 14">
            <a:extLst>
              <a:ext uri="{FF2B5EF4-FFF2-40B4-BE49-F238E27FC236}">
                <a16:creationId xmlns:a16="http://schemas.microsoft.com/office/drawing/2014/main" id="{EE5D2C05-C47D-EA40-82D1-70573606EF10}"/>
              </a:ext>
            </a:extLst>
          </p:cNvPr>
          <p:cNvSpPr/>
          <p:nvPr/>
        </p:nvSpPr>
        <p:spPr>
          <a:xfrm>
            <a:off x="692505" y="49689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6" name="Rectangle 15">
            <a:extLst>
              <a:ext uri="{FF2B5EF4-FFF2-40B4-BE49-F238E27FC236}">
                <a16:creationId xmlns:a16="http://schemas.microsoft.com/office/drawing/2014/main" id="{98A5A6EF-40A9-E447-815B-55499329C527}"/>
              </a:ext>
            </a:extLst>
          </p:cNvPr>
          <p:cNvSpPr/>
          <p:nvPr/>
        </p:nvSpPr>
        <p:spPr>
          <a:xfrm>
            <a:off x="885646" y="46173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Oval 16">
            <a:extLst>
              <a:ext uri="{FF2B5EF4-FFF2-40B4-BE49-F238E27FC236}">
                <a16:creationId xmlns:a16="http://schemas.microsoft.com/office/drawing/2014/main" id="{84A2D922-6C9F-8046-B012-FCDB690D48CC}"/>
              </a:ext>
            </a:extLst>
          </p:cNvPr>
          <p:cNvSpPr/>
          <p:nvPr/>
        </p:nvSpPr>
        <p:spPr>
          <a:xfrm>
            <a:off x="692505" y="5754835"/>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8" name="Rectangle 17">
            <a:extLst>
              <a:ext uri="{FF2B5EF4-FFF2-40B4-BE49-F238E27FC236}">
                <a16:creationId xmlns:a16="http://schemas.microsoft.com/office/drawing/2014/main" id="{FEC305EE-23EB-1F40-B84D-391D56D1A28E}"/>
              </a:ext>
            </a:extLst>
          </p:cNvPr>
          <p:cNvSpPr/>
          <p:nvPr/>
        </p:nvSpPr>
        <p:spPr>
          <a:xfrm>
            <a:off x="885646" y="5403178"/>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E00A0603-D689-EC46-B47A-3B4EDA6AE64A}"/>
              </a:ext>
            </a:extLst>
          </p:cNvPr>
          <p:cNvSpPr txBox="1"/>
          <p:nvPr/>
        </p:nvSpPr>
        <p:spPr>
          <a:xfrm>
            <a:off x="1141236" y="2589508"/>
            <a:ext cx="2019783" cy="584775"/>
          </a:xfrm>
          <a:prstGeom prst="rect">
            <a:avLst/>
          </a:prstGeom>
          <a:noFill/>
        </p:spPr>
        <p:txBody>
          <a:bodyPr wrap="square" rtlCol="0">
            <a:spAutoFit/>
          </a:bodyPr>
          <a:lstStyle/>
          <a:p>
            <a:r>
              <a:rPr lang="en-US" sz="1600" dirty="0">
                <a:latin typeface="+mj-lt"/>
                <a:ea typeface="Apple SD Gothic Neo" panose="02000300000000000000" pitchFamily="2" charset="-127"/>
              </a:rPr>
              <a:t>Collect Early Features From AURIN</a:t>
            </a:r>
          </a:p>
        </p:txBody>
      </p:sp>
      <p:sp>
        <p:nvSpPr>
          <p:cNvPr id="20" name="TextBox 19">
            <a:extLst>
              <a:ext uri="{FF2B5EF4-FFF2-40B4-BE49-F238E27FC236}">
                <a16:creationId xmlns:a16="http://schemas.microsoft.com/office/drawing/2014/main" id="{DB8C1E03-4C15-8A4B-A80A-A95F9BA4352B}"/>
              </a:ext>
            </a:extLst>
          </p:cNvPr>
          <p:cNvSpPr txBox="1"/>
          <p:nvPr/>
        </p:nvSpPr>
        <p:spPr>
          <a:xfrm>
            <a:off x="1146127" y="3437039"/>
            <a:ext cx="1622560" cy="338554"/>
          </a:xfrm>
          <a:prstGeom prst="rect">
            <a:avLst/>
          </a:prstGeom>
          <a:noFill/>
        </p:spPr>
        <p:txBody>
          <a:bodyPr wrap="none" rtlCol="0">
            <a:spAutoFit/>
          </a:bodyPr>
          <a:lstStyle/>
          <a:p>
            <a:r>
              <a:rPr lang="en-US" sz="1600" dirty="0">
                <a:latin typeface="+mj-lt"/>
                <a:ea typeface="Apple SD Gothic Neo" panose="02000300000000000000" pitchFamily="2" charset="-127"/>
              </a:rPr>
              <a:t>Build A Prototype</a:t>
            </a:r>
          </a:p>
        </p:txBody>
      </p:sp>
      <p:sp>
        <p:nvSpPr>
          <p:cNvPr id="21" name="TextBox 20">
            <a:extLst>
              <a:ext uri="{FF2B5EF4-FFF2-40B4-BE49-F238E27FC236}">
                <a16:creationId xmlns:a16="http://schemas.microsoft.com/office/drawing/2014/main" id="{A1C10405-0148-2940-80D2-79FBDFE1AD5E}"/>
              </a:ext>
            </a:extLst>
          </p:cNvPr>
          <p:cNvSpPr txBox="1"/>
          <p:nvPr/>
        </p:nvSpPr>
        <p:spPr>
          <a:xfrm>
            <a:off x="1146127" y="4133611"/>
            <a:ext cx="2115485" cy="584775"/>
          </a:xfrm>
          <a:prstGeom prst="rect">
            <a:avLst/>
          </a:prstGeom>
          <a:noFill/>
        </p:spPr>
        <p:txBody>
          <a:bodyPr wrap="square" rtlCol="0">
            <a:spAutoFit/>
          </a:bodyPr>
          <a:lstStyle/>
          <a:p>
            <a:r>
              <a:rPr lang="en-US" sz="1600" dirty="0">
                <a:latin typeface="+mj-lt"/>
                <a:ea typeface="Apple SD Gothic Neo" panose="02000300000000000000" pitchFamily="2" charset="-127"/>
              </a:rPr>
              <a:t>Collect All SA2 datasets From AURIN</a:t>
            </a:r>
          </a:p>
        </p:txBody>
      </p:sp>
      <p:sp>
        <p:nvSpPr>
          <p:cNvPr id="22" name="TextBox 21">
            <a:extLst>
              <a:ext uri="{FF2B5EF4-FFF2-40B4-BE49-F238E27FC236}">
                <a16:creationId xmlns:a16="http://schemas.microsoft.com/office/drawing/2014/main" id="{0D85BF8E-9A72-EA47-A9AE-CF6AC1B1ED1D}"/>
              </a:ext>
            </a:extLst>
          </p:cNvPr>
          <p:cNvSpPr txBox="1"/>
          <p:nvPr/>
        </p:nvSpPr>
        <p:spPr>
          <a:xfrm>
            <a:off x="1146127" y="4940405"/>
            <a:ext cx="2958757" cy="584775"/>
          </a:xfrm>
          <a:prstGeom prst="rect">
            <a:avLst/>
          </a:prstGeom>
          <a:noFill/>
        </p:spPr>
        <p:txBody>
          <a:bodyPr wrap="square" rtlCol="0">
            <a:spAutoFit/>
          </a:bodyPr>
          <a:lstStyle/>
          <a:p>
            <a:r>
              <a:rPr lang="en-US" sz="1600" dirty="0">
                <a:latin typeface="+mj-lt"/>
                <a:ea typeface="Apple SD Gothic Neo" panose="02000300000000000000" pitchFamily="2" charset="-127"/>
              </a:rPr>
              <a:t>Set Nectar Cloud </a:t>
            </a:r>
          </a:p>
          <a:p>
            <a:r>
              <a:rPr lang="en-US" sz="1600" dirty="0">
                <a:latin typeface="+mj-lt"/>
                <a:ea typeface="Apple SD Gothic Neo" panose="02000300000000000000" pitchFamily="2" charset="-127"/>
              </a:rPr>
              <a:t>and Couch DB</a:t>
            </a:r>
          </a:p>
        </p:txBody>
      </p:sp>
      <p:sp>
        <p:nvSpPr>
          <p:cNvPr id="23" name="TextBox 22">
            <a:extLst>
              <a:ext uri="{FF2B5EF4-FFF2-40B4-BE49-F238E27FC236}">
                <a16:creationId xmlns:a16="http://schemas.microsoft.com/office/drawing/2014/main" id="{33AEB400-1C4C-F246-9E27-75D9DC24F6D5}"/>
              </a:ext>
            </a:extLst>
          </p:cNvPr>
          <p:cNvSpPr txBox="1"/>
          <p:nvPr/>
        </p:nvSpPr>
        <p:spPr>
          <a:xfrm>
            <a:off x="1146127" y="5717654"/>
            <a:ext cx="1725922" cy="584775"/>
          </a:xfrm>
          <a:prstGeom prst="rect">
            <a:avLst/>
          </a:prstGeom>
          <a:noFill/>
        </p:spPr>
        <p:txBody>
          <a:bodyPr wrap="none" rtlCol="0">
            <a:spAutoFit/>
          </a:bodyPr>
          <a:lstStyle/>
          <a:p>
            <a:r>
              <a:rPr lang="en-US" sz="1600" dirty="0">
                <a:latin typeface="+mj-lt"/>
                <a:ea typeface="Apple SD Gothic Neo" panose="02000300000000000000" pitchFamily="2" charset="-127"/>
              </a:rPr>
              <a:t>Harvest data from</a:t>
            </a:r>
          </a:p>
          <a:p>
            <a:r>
              <a:rPr lang="en-US" sz="1600" dirty="0">
                <a:latin typeface="+mj-lt"/>
                <a:ea typeface="Apple SD Gothic Neo" panose="02000300000000000000" pitchFamily="2" charset="-127"/>
              </a:rPr>
              <a:t>Twitter</a:t>
            </a:r>
          </a:p>
        </p:txBody>
      </p:sp>
      <p:sp>
        <p:nvSpPr>
          <p:cNvPr id="24" name="Oval 23">
            <a:extLst>
              <a:ext uri="{FF2B5EF4-FFF2-40B4-BE49-F238E27FC236}">
                <a16:creationId xmlns:a16="http://schemas.microsoft.com/office/drawing/2014/main" id="{5BC61A48-3E76-C043-9D64-4B58E8B15E11}"/>
              </a:ext>
            </a:extLst>
          </p:cNvPr>
          <p:cNvSpPr/>
          <p:nvPr/>
        </p:nvSpPr>
        <p:spPr>
          <a:xfrm>
            <a:off x="3474586" y="261799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6</a:t>
            </a:r>
          </a:p>
        </p:txBody>
      </p:sp>
      <p:sp>
        <p:nvSpPr>
          <p:cNvPr id="25" name="Oval 24">
            <a:extLst>
              <a:ext uri="{FF2B5EF4-FFF2-40B4-BE49-F238E27FC236}">
                <a16:creationId xmlns:a16="http://schemas.microsoft.com/office/drawing/2014/main" id="{C46736AC-C883-9740-A5FB-3FFDBC078BAB}"/>
              </a:ext>
            </a:extLst>
          </p:cNvPr>
          <p:cNvSpPr/>
          <p:nvPr/>
        </p:nvSpPr>
        <p:spPr>
          <a:xfrm>
            <a:off x="3474586" y="3401650"/>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7</a:t>
            </a:r>
          </a:p>
        </p:txBody>
      </p:sp>
      <p:sp>
        <p:nvSpPr>
          <p:cNvPr id="26" name="Rectangle 25">
            <a:extLst>
              <a:ext uri="{FF2B5EF4-FFF2-40B4-BE49-F238E27FC236}">
                <a16:creationId xmlns:a16="http://schemas.microsoft.com/office/drawing/2014/main" id="{F21C9E67-0525-8544-9A32-A00D1E9A1C08}"/>
              </a:ext>
            </a:extLst>
          </p:cNvPr>
          <p:cNvSpPr/>
          <p:nvPr/>
        </p:nvSpPr>
        <p:spPr>
          <a:xfrm>
            <a:off x="3667727" y="3049993"/>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1B34EBA-0E71-DB49-B282-BBF81F53D6A3}"/>
              </a:ext>
            </a:extLst>
          </p:cNvPr>
          <p:cNvSpPr/>
          <p:nvPr/>
        </p:nvSpPr>
        <p:spPr>
          <a:xfrm>
            <a:off x="3474586" y="4185306"/>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8</a:t>
            </a:r>
          </a:p>
        </p:txBody>
      </p:sp>
      <p:sp>
        <p:nvSpPr>
          <p:cNvPr id="28" name="Rectangle 27">
            <a:extLst>
              <a:ext uri="{FF2B5EF4-FFF2-40B4-BE49-F238E27FC236}">
                <a16:creationId xmlns:a16="http://schemas.microsoft.com/office/drawing/2014/main" id="{638AECB7-8566-8643-AA54-FDA1C4F8D859}"/>
              </a:ext>
            </a:extLst>
          </p:cNvPr>
          <p:cNvSpPr/>
          <p:nvPr/>
        </p:nvSpPr>
        <p:spPr>
          <a:xfrm>
            <a:off x="3667727" y="3833649"/>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E9D8B0-6E18-5A4E-86B4-41EBF5B4E945}"/>
              </a:ext>
            </a:extLst>
          </p:cNvPr>
          <p:cNvSpPr/>
          <p:nvPr/>
        </p:nvSpPr>
        <p:spPr>
          <a:xfrm>
            <a:off x="3474586" y="49689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9</a:t>
            </a:r>
          </a:p>
        </p:txBody>
      </p:sp>
      <p:sp>
        <p:nvSpPr>
          <p:cNvPr id="30" name="Rectangle 29">
            <a:extLst>
              <a:ext uri="{FF2B5EF4-FFF2-40B4-BE49-F238E27FC236}">
                <a16:creationId xmlns:a16="http://schemas.microsoft.com/office/drawing/2014/main" id="{DC717A55-7AE4-2B45-8567-821731CB5441}"/>
              </a:ext>
            </a:extLst>
          </p:cNvPr>
          <p:cNvSpPr/>
          <p:nvPr/>
        </p:nvSpPr>
        <p:spPr>
          <a:xfrm>
            <a:off x="3667727" y="46173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Oval 30">
            <a:extLst>
              <a:ext uri="{FF2B5EF4-FFF2-40B4-BE49-F238E27FC236}">
                <a16:creationId xmlns:a16="http://schemas.microsoft.com/office/drawing/2014/main" id="{55B6DEBB-1604-8847-830D-67DC93C1951E}"/>
              </a:ext>
            </a:extLst>
          </p:cNvPr>
          <p:cNvSpPr/>
          <p:nvPr/>
        </p:nvSpPr>
        <p:spPr>
          <a:xfrm>
            <a:off x="3474586" y="5754835"/>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lumMod val="85000"/>
                </a:schemeClr>
              </a:solidFill>
            </a:endParaRPr>
          </a:p>
        </p:txBody>
      </p:sp>
      <p:sp>
        <p:nvSpPr>
          <p:cNvPr id="32" name="Rectangle 31">
            <a:extLst>
              <a:ext uri="{FF2B5EF4-FFF2-40B4-BE49-F238E27FC236}">
                <a16:creationId xmlns:a16="http://schemas.microsoft.com/office/drawing/2014/main" id="{69016052-52AD-B44C-B49D-916A073C761A}"/>
              </a:ext>
            </a:extLst>
          </p:cNvPr>
          <p:cNvSpPr/>
          <p:nvPr/>
        </p:nvSpPr>
        <p:spPr>
          <a:xfrm>
            <a:off x="3667727" y="5403178"/>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a:extLst>
              <a:ext uri="{FF2B5EF4-FFF2-40B4-BE49-F238E27FC236}">
                <a16:creationId xmlns:a16="http://schemas.microsoft.com/office/drawing/2014/main" id="{0FA97911-103F-AD42-9BD6-1F84B69E06EF}"/>
              </a:ext>
            </a:extLst>
          </p:cNvPr>
          <p:cNvSpPr txBox="1"/>
          <p:nvPr/>
        </p:nvSpPr>
        <p:spPr>
          <a:xfrm>
            <a:off x="3928209" y="2554461"/>
            <a:ext cx="2019783" cy="830997"/>
          </a:xfrm>
          <a:prstGeom prst="rect">
            <a:avLst/>
          </a:prstGeom>
          <a:noFill/>
        </p:spPr>
        <p:txBody>
          <a:bodyPr wrap="square" rtlCol="0">
            <a:spAutoFit/>
          </a:bodyPr>
          <a:lstStyle/>
          <a:p>
            <a:r>
              <a:rPr lang="en-US" sz="1600" dirty="0">
                <a:latin typeface="+mj-lt"/>
                <a:ea typeface="Apple SD Gothic Neo" panose="02000300000000000000" pitchFamily="2" charset="-127"/>
              </a:rPr>
              <a:t>Features selection</a:t>
            </a:r>
            <a:br>
              <a:rPr lang="en-US" sz="1600" dirty="0">
                <a:latin typeface="+mj-lt"/>
                <a:ea typeface="Apple SD Gothic Neo" panose="02000300000000000000" pitchFamily="2" charset="-127"/>
              </a:rPr>
            </a:br>
            <a:r>
              <a:rPr lang="en-US" sz="1600" dirty="0">
                <a:latin typeface="+mj-lt"/>
                <a:ea typeface="Apple SD Gothic Neo" panose="02000300000000000000" pitchFamily="2" charset="-127"/>
              </a:rPr>
              <a:t>Based on Correlation</a:t>
            </a:r>
          </a:p>
          <a:p>
            <a:r>
              <a:rPr lang="en-US" sz="1600" dirty="0">
                <a:latin typeface="+mj-lt"/>
                <a:ea typeface="Apple SD Gothic Neo" panose="02000300000000000000" pitchFamily="2" charset="-127"/>
              </a:rPr>
              <a:t>and Justification </a:t>
            </a:r>
          </a:p>
        </p:txBody>
      </p:sp>
      <p:sp>
        <p:nvSpPr>
          <p:cNvPr id="34" name="TextBox 33">
            <a:extLst>
              <a:ext uri="{FF2B5EF4-FFF2-40B4-BE49-F238E27FC236}">
                <a16:creationId xmlns:a16="http://schemas.microsoft.com/office/drawing/2014/main" id="{585E2B77-449A-A642-878B-5CF23C457808}"/>
              </a:ext>
            </a:extLst>
          </p:cNvPr>
          <p:cNvSpPr txBox="1"/>
          <p:nvPr/>
        </p:nvSpPr>
        <p:spPr>
          <a:xfrm>
            <a:off x="3928208" y="3495095"/>
            <a:ext cx="1895840" cy="338554"/>
          </a:xfrm>
          <a:prstGeom prst="rect">
            <a:avLst/>
          </a:prstGeom>
          <a:noFill/>
        </p:spPr>
        <p:txBody>
          <a:bodyPr wrap="none" rtlCol="0">
            <a:spAutoFit/>
          </a:bodyPr>
          <a:lstStyle/>
          <a:p>
            <a:r>
              <a:rPr lang="en-US" sz="1600" dirty="0">
                <a:latin typeface="+mj-lt"/>
                <a:ea typeface="Apple SD Gothic Neo" panose="02000300000000000000" pitchFamily="2" charset="-127"/>
              </a:rPr>
              <a:t>Features exploration</a:t>
            </a:r>
          </a:p>
        </p:txBody>
      </p:sp>
      <p:sp>
        <p:nvSpPr>
          <p:cNvPr id="35" name="TextBox 34">
            <a:extLst>
              <a:ext uri="{FF2B5EF4-FFF2-40B4-BE49-F238E27FC236}">
                <a16:creationId xmlns:a16="http://schemas.microsoft.com/office/drawing/2014/main" id="{57D222AA-17A1-254A-BBE7-7EEC6457F97D}"/>
              </a:ext>
            </a:extLst>
          </p:cNvPr>
          <p:cNvSpPr txBox="1"/>
          <p:nvPr/>
        </p:nvSpPr>
        <p:spPr>
          <a:xfrm>
            <a:off x="3928208" y="4219013"/>
            <a:ext cx="2115485" cy="338554"/>
          </a:xfrm>
          <a:prstGeom prst="rect">
            <a:avLst/>
          </a:prstGeom>
          <a:noFill/>
        </p:spPr>
        <p:txBody>
          <a:bodyPr wrap="square" rtlCol="0">
            <a:spAutoFit/>
          </a:bodyPr>
          <a:lstStyle/>
          <a:p>
            <a:r>
              <a:rPr lang="en-US" sz="1600" dirty="0">
                <a:latin typeface="+mj-lt"/>
                <a:ea typeface="Apple SD Gothic Neo" panose="02000300000000000000" pitchFamily="2" charset="-127"/>
              </a:rPr>
              <a:t>Missing Value handling</a:t>
            </a:r>
          </a:p>
        </p:txBody>
      </p:sp>
      <p:sp>
        <p:nvSpPr>
          <p:cNvPr id="36" name="TextBox 35">
            <a:extLst>
              <a:ext uri="{FF2B5EF4-FFF2-40B4-BE49-F238E27FC236}">
                <a16:creationId xmlns:a16="http://schemas.microsoft.com/office/drawing/2014/main" id="{8A4886D9-2A54-9F4A-A922-E63762953A67}"/>
              </a:ext>
            </a:extLst>
          </p:cNvPr>
          <p:cNvSpPr txBox="1"/>
          <p:nvPr/>
        </p:nvSpPr>
        <p:spPr>
          <a:xfrm>
            <a:off x="3928208" y="5672086"/>
            <a:ext cx="2249911" cy="830997"/>
          </a:xfrm>
          <a:prstGeom prst="rect">
            <a:avLst/>
          </a:prstGeom>
          <a:noFill/>
        </p:spPr>
        <p:txBody>
          <a:bodyPr wrap="none" rtlCol="0">
            <a:spAutoFit/>
          </a:bodyPr>
          <a:lstStyle/>
          <a:p>
            <a:r>
              <a:rPr lang="en-US" sz="1600" dirty="0">
                <a:latin typeface="+mj-lt"/>
                <a:ea typeface="Apple SD Gothic Neo" panose="02000300000000000000" pitchFamily="2" charset="-127"/>
              </a:rPr>
              <a:t>Features discretization</a:t>
            </a:r>
          </a:p>
          <a:p>
            <a:r>
              <a:rPr lang="en-US" sz="1600" dirty="0">
                <a:latin typeface="+mj-lt"/>
                <a:ea typeface="Apple SD Gothic Neo" panose="02000300000000000000" pitchFamily="2" charset="-127"/>
              </a:rPr>
              <a:t>on different aggregation</a:t>
            </a:r>
          </a:p>
          <a:p>
            <a:r>
              <a:rPr lang="en-US" sz="1600" dirty="0">
                <a:latin typeface="+mj-lt"/>
                <a:ea typeface="Apple SD Gothic Neo" panose="02000300000000000000" pitchFamily="2" charset="-127"/>
              </a:rPr>
              <a:t>Level</a:t>
            </a:r>
          </a:p>
        </p:txBody>
      </p:sp>
      <p:sp>
        <p:nvSpPr>
          <p:cNvPr id="37" name="Oval 36">
            <a:extLst>
              <a:ext uri="{FF2B5EF4-FFF2-40B4-BE49-F238E27FC236}">
                <a16:creationId xmlns:a16="http://schemas.microsoft.com/office/drawing/2014/main" id="{B2A85878-5BE5-DD41-BE9A-0C5BE5731A09}"/>
              </a:ext>
            </a:extLst>
          </p:cNvPr>
          <p:cNvSpPr/>
          <p:nvPr/>
        </p:nvSpPr>
        <p:spPr>
          <a:xfrm>
            <a:off x="6428949" y="261799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38" name="Oval 37">
            <a:extLst>
              <a:ext uri="{FF2B5EF4-FFF2-40B4-BE49-F238E27FC236}">
                <a16:creationId xmlns:a16="http://schemas.microsoft.com/office/drawing/2014/main" id="{2689D890-140A-2B4E-84B0-30127A76C63C}"/>
              </a:ext>
            </a:extLst>
          </p:cNvPr>
          <p:cNvSpPr/>
          <p:nvPr/>
        </p:nvSpPr>
        <p:spPr>
          <a:xfrm>
            <a:off x="6428949" y="3401650"/>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39" name="Rectangle 38">
            <a:extLst>
              <a:ext uri="{FF2B5EF4-FFF2-40B4-BE49-F238E27FC236}">
                <a16:creationId xmlns:a16="http://schemas.microsoft.com/office/drawing/2014/main" id="{7C6E0267-300E-964D-9D23-9F424ABB51EC}"/>
              </a:ext>
            </a:extLst>
          </p:cNvPr>
          <p:cNvSpPr/>
          <p:nvPr/>
        </p:nvSpPr>
        <p:spPr>
          <a:xfrm>
            <a:off x="6622090" y="3049993"/>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E7D1DD7-C09F-CB49-985B-CA33169D3A38}"/>
              </a:ext>
            </a:extLst>
          </p:cNvPr>
          <p:cNvSpPr/>
          <p:nvPr/>
        </p:nvSpPr>
        <p:spPr>
          <a:xfrm>
            <a:off x="6428949" y="4185306"/>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41" name="Rectangle 40">
            <a:extLst>
              <a:ext uri="{FF2B5EF4-FFF2-40B4-BE49-F238E27FC236}">
                <a16:creationId xmlns:a16="http://schemas.microsoft.com/office/drawing/2014/main" id="{8F0B6BD2-8897-6C43-8A52-C486A0B23B24}"/>
              </a:ext>
            </a:extLst>
          </p:cNvPr>
          <p:cNvSpPr/>
          <p:nvPr/>
        </p:nvSpPr>
        <p:spPr>
          <a:xfrm>
            <a:off x="6622090" y="3833649"/>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C2E044-3710-EF4E-8D21-007D14FBE609}"/>
              </a:ext>
            </a:extLst>
          </p:cNvPr>
          <p:cNvSpPr/>
          <p:nvPr/>
        </p:nvSpPr>
        <p:spPr>
          <a:xfrm>
            <a:off x="6428949" y="49689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43" name="Rectangle 42">
            <a:extLst>
              <a:ext uri="{FF2B5EF4-FFF2-40B4-BE49-F238E27FC236}">
                <a16:creationId xmlns:a16="http://schemas.microsoft.com/office/drawing/2014/main" id="{F443D186-6653-B142-B327-8BA9F691D708}"/>
              </a:ext>
            </a:extLst>
          </p:cNvPr>
          <p:cNvSpPr/>
          <p:nvPr/>
        </p:nvSpPr>
        <p:spPr>
          <a:xfrm>
            <a:off x="6622090" y="46173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1FC5EEB-E7D4-394A-BC1C-8BDB94F5FA2A}"/>
              </a:ext>
            </a:extLst>
          </p:cNvPr>
          <p:cNvSpPr/>
          <p:nvPr/>
        </p:nvSpPr>
        <p:spPr>
          <a:xfrm>
            <a:off x="6428949" y="5754835"/>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45" name="Rectangle 44">
            <a:extLst>
              <a:ext uri="{FF2B5EF4-FFF2-40B4-BE49-F238E27FC236}">
                <a16:creationId xmlns:a16="http://schemas.microsoft.com/office/drawing/2014/main" id="{451DE6BD-6B2F-FE4F-967B-E5CE406454A5}"/>
              </a:ext>
            </a:extLst>
          </p:cNvPr>
          <p:cNvSpPr/>
          <p:nvPr/>
        </p:nvSpPr>
        <p:spPr>
          <a:xfrm>
            <a:off x="6622090" y="5403178"/>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9EDFEF4-6F88-1244-A29A-AD9028BED6DF}"/>
              </a:ext>
            </a:extLst>
          </p:cNvPr>
          <p:cNvSpPr txBox="1"/>
          <p:nvPr/>
        </p:nvSpPr>
        <p:spPr>
          <a:xfrm>
            <a:off x="6882572" y="2600300"/>
            <a:ext cx="2019783" cy="584775"/>
          </a:xfrm>
          <a:prstGeom prst="rect">
            <a:avLst/>
          </a:prstGeom>
          <a:noFill/>
        </p:spPr>
        <p:txBody>
          <a:bodyPr wrap="square" rtlCol="0">
            <a:spAutoFit/>
          </a:bodyPr>
          <a:lstStyle/>
          <a:p>
            <a:r>
              <a:rPr lang="en-US" sz="1600" dirty="0">
                <a:latin typeface="+mj-lt"/>
                <a:ea typeface="Apple SD Gothic Neo" panose="02000300000000000000" pitchFamily="2" charset="-127"/>
              </a:rPr>
              <a:t>Short-term scoring techniques</a:t>
            </a:r>
          </a:p>
        </p:txBody>
      </p:sp>
      <p:sp>
        <p:nvSpPr>
          <p:cNvPr id="47" name="TextBox 46">
            <a:extLst>
              <a:ext uri="{FF2B5EF4-FFF2-40B4-BE49-F238E27FC236}">
                <a16:creationId xmlns:a16="http://schemas.microsoft.com/office/drawing/2014/main" id="{09D9480D-7841-1E49-8860-65857BC084F7}"/>
              </a:ext>
            </a:extLst>
          </p:cNvPr>
          <p:cNvSpPr txBox="1"/>
          <p:nvPr/>
        </p:nvSpPr>
        <p:spPr>
          <a:xfrm>
            <a:off x="6882571" y="3437039"/>
            <a:ext cx="1691489" cy="338554"/>
          </a:xfrm>
          <a:prstGeom prst="rect">
            <a:avLst/>
          </a:prstGeom>
          <a:noFill/>
        </p:spPr>
        <p:txBody>
          <a:bodyPr wrap="none" rtlCol="0">
            <a:spAutoFit/>
          </a:bodyPr>
          <a:lstStyle/>
          <a:p>
            <a:r>
              <a:rPr lang="en-US" sz="1600" dirty="0">
                <a:latin typeface="+mj-lt"/>
                <a:ea typeface="Apple SD Gothic Neo" panose="02000300000000000000" pitchFamily="2" charset="-127"/>
              </a:rPr>
              <a:t>Scoring evaluation</a:t>
            </a:r>
          </a:p>
        </p:txBody>
      </p:sp>
      <p:sp>
        <p:nvSpPr>
          <p:cNvPr id="48" name="TextBox 47">
            <a:extLst>
              <a:ext uri="{FF2B5EF4-FFF2-40B4-BE49-F238E27FC236}">
                <a16:creationId xmlns:a16="http://schemas.microsoft.com/office/drawing/2014/main" id="{3B2E4BF1-DFF5-F84E-9335-E80314E2EC8A}"/>
              </a:ext>
            </a:extLst>
          </p:cNvPr>
          <p:cNvSpPr txBox="1"/>
          <p:nvPr/>
        </p:nvSpPr>
        <p:spPr>
          <a:xfrm>
            <a:off x="6882571" y="4119097"/>
            <a:ext cx="2115485" cy="584775"/>
          </a:xfrm>
          <a:prstGeom prst="rect">
            <a:avLst/>
          </a:prstGeom>
          <a:noFill/>
        </p:spPr>
        <p:txBody>
          <a:bodyPr wrap="square" rtlCol="0">
            <a:spAutoFit/>
          </a:bodyPr>
          <a:lstStyle/>
          <a:p>
            <a:r>
              <a:rPr lang="en-US" sz="1600" dirty="0">
                <a:latin typeface="+mj-lt"/>
                <a:ea typeface="Apple SD Gothic Neo" panose="02000300000000000000" pitchFamily="2" charset="-127"/>
              </a:rPr>
              <a:t>Score as feature</a:t>
            </a:r>
          </a:p>
          <a:p>
            <a:r>
              <a:rPr lang="en-US" sz="1600" dirty="0">
                <a:latin typeface="+mj-lt"/>
                <a:ea typeface="Apple SD Gothic Neo" panose="02000300000000000000" pitchFamily="2" charset="-127"/>
              </a:rPr>
              <a:t>on cluster analysis</a:t>
            </a:r>
          </a:p>
        </p:txBody>
      </p:sp>
      <p:sp>
        <p:nvSpPr>
          <p:cNvPr id="49" name="TextBox 48">
            <a:extLst>
              <a:ext uri="{FF2B5EF4-FFF2-40B4-BE49-F238E27FC236}">
                <a16:creationId xmlns:a16="http://schemas.microsoft.com/office/drawing/2014/main" id="{8650C103-FE02-864B-A00B-28F6DA640EA6}"/>
              </a:ext>
            </a:extLst>
          </p:cNvPr>
          <p:cNvSpPr txBox="1"/>
          <p:nvPr/>
        </p:nvSpPr>
        <p:spPr>
          <a:xfrm>
            <a:off x="6882571" y="5732168"/>
            <a:ext cx="1844351" cy="830997"/>
          </a:xfrm>
          <a:prstGeom prst="rect">
            <a:avLst/>
          </a:prstGeom>
          <a:noFill/>
        </p:spPr>
        <p:txBody>
          <a:bodyPr wrap="none" rtlCol="0">
            <a:spAutoFit/>
          </a:bodyPr>
          <a:lstStyle/>
          <a:p>
            <a:r>
              <a:rPr lang="en-US" sz="1600" dirty="0">
                <a:latin typeface="+mj-lt"/>
                <a:ea typeface="Apple SD Gothic Neo" panose="02000300000000000000" pitchFamily="2" charset="-127"/>
              </a:rPr>
              <a:t>Long-term scoring</a:t>
            </a:r>
          </a:p>
          <a:p>
            <a:r>
              <a:rPr lang="en-US" sz="1600" dirty="0">
                <a:latin typeface="+mj-lt"/>
                <a:ea typeface="Apple SD Gothic Neo" panose="02000300000000000000" pitchFamily="2" charset="-127"/>
              </a:rPr>
              <a:t>Technique proposal</a:t>
            </a:r>
          </a:p>
          <a:p>
            <a:endParaRPr lang="en-US" sz="1600" dirty="0">
              <a:latin typeface="+mj-lt"/>
              <a:ea typeface="Apple SD Gothic Neo" panose="02000300000000000000" pitchFamily="2" charset="-127"/>
            </a:endParaRPr>
          </a:p>
        </p:txBody>
      </p:sp>
      <p:sp>
        <p:nvSpPr>
          <p:cNvPr id="50" name="Oval 49">
            <a:extLst>
              <a:ext uri="{FF2B5EF4-FFF2-40B4-BE49-F238E27FC236}">
                <a16:creationId xmlns:a16="http://schemas.microsoft.com/office/drawing/2014/main" id="{8506AE4C-D101-E548-B835-4CF8CFB0F543}"/>
              </a:ext>
            </a:extLst>
          </p:cNvPr>
          <p:cNvSpPr/>
          <p:nvPr/>
        </p:nvSpPr>
        <p:spPr>
          <a:xfrm>
            <a:off x="9194299" y="2611633"/>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51" name="Oval 50">
            <a:extLst>
              <a:ext uri="{FF2B5EF4-FFF2-40B4-BE49-F238E27FC236}">
                <a16:creationId xmlns:a16="http://schemas.microsoft.com/office/drawing/2014/main" id="{AB83892C-7643-664E-AAB6-3609F9470D59}"/>
              </a:ext>
            </a:extLst>
          </p:cNvPr>
          <p:cNvSpPr/>
          <p:nvPr/>
        </p:nvSpPr>
        <p:spPr>
          <a:xfrm>
            <a:off x="9194299" y="3395289"/>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85000"/>
                </a:schemeClr>
              </a:solidFill>
            </a:endParaRPr>
          </a:p>
        </p:txBody>
      </p:sp>
      <p:sp>
        <p:nvSpPr>
          <p:cNvPr id="52" name="Rectangle 51">
            <a:extLst>
              <a:ext uri="{FF2B5EF4-FFF2-40B4-BE49-F238E27FC236}">
                <a16:creationId xmlns:a16="http://schemas.microsoft.com/office/drawing/2014/main" id="{AC988D34-D83E-B147-8C0E-2A07464D3BE6}"/>
              </a:ext>
            </a:extLst>
          </p:cNvPr>
          <p:cNvSpPr/>
          <p:nvPr/>
        </p:nvSpPr>
        <p:spPr>
          <a:xfrm>
            <a:off x="9387440" y="3043632"/>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C7BCE3B-E73B-9947-94B9-5224DE072A4E}"/>
              </a:ext>
            </a:extLst>
          </p:cNvPr>
          <p:cNvSpPr/>
          <p:nvPr/>
        </p:nvSpPr>
        <p:spPr>
          <a:xfrm>
            <a:off x="9194299" y="4178945"/>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lumMod val="85000"/>
                </a:schemeClr>
              </a:solidFill>
            </a:endParaRPr>
          </a:p>
        </p:txBody>
      </p:sp>
      <p:sp>
        <p:nvSpPr>
          <p:cNvPr id="54" name="Rectangle 53">
            <a:extLst>
              <a:ext uri="{FF2B5EF4-FFF2-40B4-BE49-F238E27FC236}">
                <a16:creationId xmlns:a16="http://schemas.microsoft.com/office/drawing/2014/main" id="{39E782F5-FFEB-0B4D-ABB1-DBED3A9FC0ED}"/>
              </a:ext>
            </a:extLst>
          </p:cNvPr>
          <p:cNvSpPr/>
          <p:nvPr/>
        </p:nvSpPr>
        <p:spPr>
          <a:xfrm>
            <a:off x="9387440" y="3827288"/>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C84691E-8C80-A145-AA50-7AF05B69B41B}"/>
              </a:ext>
            </a:extLst>
          </p:cNvPr>
          <p:cNvSpPr/>
          <p:nvPr/>
        </p:nvSpPr>
        <p:spPr>
          <a:xfrm>
            <a:off x="9194299" y="4962601"/>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lumMod val="85000"/>
                </a:schemeClr>
              </a:solidFill>
            </a:endParaRPr>
          </a:p>
        </p:txBody>
      </p:sp>
      <p:sp>
        <p:nvSpPr>
          <p:cNvPr id="56" name="Rectangle 55">
            <a:extLst>
              <a:ext uri="{FF2B5EF4-FFF2-40B4-BE49-F238E27FC236}">
                <a16:creationId xmlns:a16="http://schemas.microsoft.com/office/drawing/2014/main" id="{C7F7DCAA-9EBE-3B46-AD56-01906EFBA46F}"/>
              </a:ext>
            </a:extLst>
          </p:cNvPr>
          <p:cNvSpPr/>
          <p:nvPr/>
        </p:nvSpPr>
        <p:spPr>
          <a:xfrm>
            <a:off x="9387440" y="4610944"/>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a:extLst>
              <a:ext uri="{FF2B5EF4-FFF2-40B4-BE49-F238E27FC236}">
                <a16:creationId xmlns:a16="http://schemas.microsoft.com/office/drawing/2014/main" id="{B3FECF8C-D9C7-6649-BF1A-4303E3CA5FFC}"/>
              </a:ext>
            </a:extLst>
          </p:cNvPr>
          <p:cNvSpPr/>
          <p:nvPr/>
        </p:nvSpPr>
        <p:spPr>
          <a:xfrm>
            <a:off x="9194299" y="574847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lumMod val="85000"/>
                </a:schemeClr>
              </a:solidFill>
            </a:endParaRPr>
          </a:p>
        </p:txBody>
      </p:sp>
      <p:sp>
        <p:nvSpPr>
          <p:cNvPr id="58" name="Rectangle 57">
            <a:extLst>
              <a:ext uri="{FF2B5EF4-FFF2-40B4-BE49-F238E27FC236}">
                <a16:creationId xmlns:a16="http://schemas.microsoft.com/office/drawing/2014/main" id="{857BA221-9295-B449-AAF1-B610C99EC87A}"/>
              </a:ext>
            </a:extLst>
          </p:cNvPr>
          <p:cNvSpPr/>
          <p:nvPr/>
        </p:nvSpPr>
        <p:spPr>
          <a:xfrm>
            <a:off x="9387440" y="5396817"/>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TextBox 58">
            <a:extLst>
              <a:ext uri="{FF2B5EF4-FFF2-40B4-BE49-F238E27FC236}">
                <a16:creationId xmlns:a16="http://schemas.microsoft.com/office/drawing/2014/main" id="{7E5752B1-2E38-FA44-99C9-B8ABD5F1661D}"/>
              </a:ext>
            </a:extLst>
          </p:cNvPr>
          <p:cNvSpPr txBox="1"/>
          <p:nvPr/>
        </p:nvSpPr>
        <p:spPr>
          <a:xfrm>
            <a:off x="9647922" y="2589186"/>
            <a:ext cx="2019783" cy="584775"/>
          </a:xfrm>
          <a:prstGeom prst="rect">
            <a:avLst/>
          </a:prstGeom>
          <a:noFill/>
        </p:spPr>
        <p:txBody>
          <a:bodyPr wrap="square" rtlCol="0">
            <a:spAutoFit/>
          </a:bodyPr>
          <a:lstStyle/>
          <a:p>
            <a:r>
              <a:rPr lang="en-US" sz="1600" dirty="0">
                <a:latin typeface="+mj-lt"/>
                <a:ea typeface="Apple SD Gothic Neo" panose="02000300000000000000" pitchFamily="2" charset="-127"/>
              </a:rPr>
              <a:t>Clustering approach and its evaluation</a:t>
            </a:r>
          </a:p>
        </p:txBody>
      </p:sp>
      <p:sp>
        <p:nvSpPr>
          <p:cNvPr id="60" name="TextBox 59">
            <a:extLst>
              <a:ext uri="{FF2B5EF4-FFF2-40B4-BE49-F238E27FC236}">
                <a16:creationId xmlns:a16="http://schemas.microsoft.com/office/drawing/2014/main" id="{2224BB2B-2F60-AF49-8E86-197C4F99C671}"/>
              </a:ext>
            </a:extLst>
          </p:cNvPr>
          <p:cNvSpPr txBox="1"/>
          <p:nvPr/>
        </p:nvSpPr>
        <p:spPr>
          <a:xfrm>
            <a:off x="9647922" y="3314565"/>
            <a:ext cx="1974064" cy="584775"/>
          </a:xfrm>
          <a:prstGeom prst="rect">
            <a:avLst/>
          </a:prstGeom>
          <a:noFill/>
        </p:spPr>
        <p:txBody>
          <a:bodyPr wrap="square" rtlCol="0">
            <a:spAutoFit/>
          </a:bodyPr>
          <a:lstStyle/>
          <a:p>
            <a:r>
              <a:rPr lang="en-US" sz="1600" dirty="0">
                <a:latin typeface="+mj-lt"/>
                <a:ea typeface="Apple SD Gothic Neo" panose="02000300000000000000" pitchFamily="2" charset="-127"/>
              </a:rPr>
              <a:t>Sentiment Analysis and its evaluation </a:t>
            </a:r>
          </a:p>
        </p:txBody>
      </p:sp>
      <p:sp>
        <p:nvSpPr>
          <p:cNvPr id="61" name="TextBox 60">
            <a:extLst>
              <a:ext uri="{FF2B5EF4-FFF2-40B4-BE49-F238E27FC236}">
                <a16:creationId xmlns:a16="http://schemas.microsoft.com/office/drawing/2014/main" id="{03CEB72F-413F-034C-9AB9-B5685C9155FD}"/>
              </a:ext>
            </a:extLst>
          </p:cNvPr>
          <p:cNvSpPr txBox="1"/>
          <p:nvPr/>
        </p:nvSpPr>
        <p:spPr>
          <a:xfrm>
            <a:off x="9647922" y="4127250"/>
            <a:ext cx="1693750" cy="591136"/>
          </a:xfrm>
          <a:prstGeom prst="rect">
            <a:avLst/>
          </a:prstGeom>
          <a:noFill/>
        </p:spPr>
        <p:txBody>
          <a:bodyPr wrap="square" rtlCol="0">
            <a:spAutoFit/>
          </a:bodyPr>
          <a:lstStyle/>
          <a:p>
            <a:r>
              <a:rPr lang="en-US" sz="1600" dirty="0">
                <a:latin typeface="+mj-lt"/>
                <a:ea typeface="Apple SD Gothic Neo" panose="02000300000000000000" pitchFamily="2" charset="-127"/>
              </a:rPr>
              <a:t>Topic Modelling and its evaluation</a:t>
            </a:r>
          </a:p>
        </p:txBody>
      </p:sp>
      <p:sp>
        <p:nvSpPr>
          <p:cNvPr id="62" name="TextBox 61">
            <a:extLst>
              <a:ext uri="{FF2B5EF4-FFF2-40B4-BE49-F238E27FC236}">
                <a16:creationId xmlns:a16="http://schemas.microsoft.com/office/drawing/2014/main" id="{9A9C7A0C-89B3-AD40-86E2-3E8E76A29D64}"/>
              </a:ext>
            </a:extLst>
          </p:cNvPr>
          <p:cNvSpPr txBox="1"/>
          <p:nvPr/>
        </p:nvSpPr>
        <p:spPr>
          <a:xfrm>
            <a:off x="9647921" y="5783863"/>
            <a:ext cx="1844351" cy="584775"/>
          </a:xfrm>
          <a:prstGeom prst="rect">
            <a:avLst/>
          </a:prstGeom>
          <a:noFill/>
        </p:spPr>
        <p:txBody>
          <a:bodyPr wrap="square" rtlCol="0">
            <a:spAutoFit/>
          </a:bodyPr>
          <a:lstStyle/>
          <a:p>
            <a:r>
              <a:rPr lang="en-US" sz="1600" dirty="0">
                <a:latin typeface="+mj-lt"/>
                <a:ea typeface="Apple SD Gothic Neo" panose="02000300000000000000" pitchFamily="2" charset="-127"/>
              </a:rPr>
              <a:t>Web Application development</a:t>
            </a:r>
          </a:p>
        </p:txBody>
      </p:sp>
      <p:sp>
        <p:nvSpPr>
          <p:cNvPr id="63" name="TextBox 62">
            <a:extLst>
              <a:ext uri="{FF2B5EF4-FFF2-40B4-BE49-F238E27FC236}">
                <a16:creationId xmlns:a16="http://schemas.microsoft.com/office/drawing/2014/main" id="{052AA346-75E6-B24E-90A5-B471636D486A}"/>
              </a:ext>
            </a:extLst>
          </p:cNvPr>
          <p:cNvSpPr txBox="1"/>
          <p:nvPr/>
        </p:nvSpPr>
        <p:spPr>
          <a:xfrm>
            <a:off x="3928208" y="4967750"/>
            <a:ext cx="2165786" cy="584775"/>
          </a:xfrm>
          <a:prstGeom prst="rect">
            <a:avLst/>
          </a:prstGeom>
          <a:noFill/>
        </p:spPr>
        <p:txBody>
          <a:bodyPr wrap="none" rtlCol="0">
            <a:spAutoFit/>
          </a:bodyPr>
          <a:lstStyle/>
          <a:p>
            <a:r>
              <a:rPr lang="en-US" sz="1600" dirty="0">
                <a:latin typeface="+mj-lt"/>
                <a:ea typeface="Apple SD Gothic Neo" panose="02000300000000000000" pitchFamily="2" charset="-127"/>
              </a:rPr>
              <a:t>Features categorization</a:t>
            </a:r>
          </a:p>
          <a:p>
            <a:r>
              <a:rPr lang="en-US" sz="1600" dirty="0">
                <a:latin typeface="+mj-lt"/>
                <a:ea typeface="Apple SD Gothic Neo" panose="02000300000000000000" pitchFamily="2" charset="-127"/>
              </a:rPr>
              <a:t>based on topics</a:t>
            </a:r>
          </a:p>
        </p:txBody>
      </p:sp>
      <p:sp>
        <p:nvSpPr>
          <p:cNvPr id="64" name="TextBox 63">
            <a:extLst>
              <a:ext uri="{FF2B5EF4-FFF2-40B4-BE49-F238E27FC236}">
                <a16:creationId xmlns:a16="http://schemas.microsoft.com/office/drawing/2014/main" id="{38BC6824-4DA6-B947-91F0-030F41FB2891}"/>
              </a:ext>
            </a:extLst>
          </p:cNvPr>
          <p:cNvSpPr txBox="1"/>
          <p:nvPr/>
        </p:nvSpPr>
        <p:spPr>
          <a:xfrm>
            <a:off x="6873312" y="4855821"/>
            <a:ext cx="2115485" cy="584774"/>
          </a:xfrm>
          <a:prstGeom prst="rect">
            <a:avLst/>
          </a:prstGeom>
          <a:noFill/>
        </p:spPr>
        <p:txBody>
          <a:bodyPr wrap="square" rtlCol="0">
            <a:noAutofit/>
          </a:bodyPr>
          <a:lstStyle/>
          <a:p>
            <a:r>
              <a:rPr lang="en-US" sz="1600" dirty="0">
                <a:latin typeface="+mj-lt"/>
                <a:ea typeface="Apple SD Gothic Neo" panose="02000300000000000000" pitchFamily="2" charset="-127"/>
              </a:rPr>
              <a:t>Heatmap and </a:t>
            </a:r>
          </a:p>
          <a:p>
            <a:r>
              <a:rPr lang="en-US" sz="1600" dirty="0">
                <a:latin typeface="+mj-lt"/>
                <a:ea typeface="Apple SD Gothic Neo" panose="02000300000000000000" pitchFamily="2" charset="-127"/>
              </a:rPr>
              <a:t>deviation charts</a:t>
            </a:r>
          </a:p>
        </p:txBody>
      </p:sp>
      <p:sp>
        <p:nvSpPr>
          <p:cNvPr id="66" name="TextBox 65">
            <a:extLst>
              <a:ext uri="{FF2B5EF4-FFF2-40B4-BE49-F238E27FC236}">
                <a16:creationId xmlns:a16="http://schemas.microsoft.com/office/drawing/2014/main" id="{6DA3423B-6054-F045-A997-C440D9FE9F46}"/>
              </a:ext>
            </a:extLst>
          </p:cNvPr>
          <p:cNvSpPr txBox="1"/>
          <p:nvPr/>
        </p:nvSpPr>
        <p:spPr>
          <a:xfrm>
            <a:off x="3484237" y="5793628"/>
            <a:ext cx="418704" cy="369332"/>
          </a:xfrm>
          <a:prstGeom prst="rect">
            <a:avLst/>
          </a:prstGeom>
          <a:noFill/>
        </p:spPr>
        <p:txBody>
          <a:bodyPr wrap="none" rtlCol="0">
            <a:spAutoFit/>
          </a:bodyPr>
          <a:lstStyle/>
          <a:p>
            <a:r>
              <a:rPr lang="en-US" dirty="0">
                <a:solidFill>
                  <a:schemeClr val="bg1">
                    <a:lumMod val="85000"/>
                  </a:schemeClr>
                </a:solidFill>
              </a:rPr>
              <a:t>10</a:t>
            </a:r>
          </a:p>
        </p:txBody>
      </p:sp>
      <p:sp>
        <p:nvSpPr>
          <p:cNvPr id="67" name="TextBox 66">
            <a:extLst>
              <a:ext uri="{FF2B5EF4-FFF2-40B4-BE49-F238E27FC236}">
                <a16:creationId xmlns:a16="http://schemas.microsoft.com/office/drawing/2014/main" id="{F4D567B1-AA58-8D48-BD2A-36A02E755E8F}"/>
              </a:ext>
            </a:extLst>
          </p:cNvPr>
          <p:cNvSpPr txBox="1"/>
          <p:nvPr/>
        </p:nvSpPr>
        <p:spPr>
          <a:xfrm>
            <a:off x="6428949" y="2638497"/>
            <a:ext cx="418704" cy="369332"/>
          </a:xfrm>
          <a:prstGeom prst="rect">
            <a:avLst/>
          </a:prstGeom>
          <a:noFill/>
        </p:spPr>
        <p:txBody>
          <a:bodyPr wrap="none" rtlCol="0">
            <a:spAutoFit/>
          </a:bodyPr>
          <a:lstStyle/>
          <a:p>
            <a:r>
              <a:rPr lang="en-US" dirty="0">
                <a:solidFill>
                  <a:schemeClr val="bg1">
                    <a:lumMod val="85000"/>
                  </a:schemeClr>
                </a:solidFill>
              </a:rPr>
              <a:t>11</a:t>
            </a:r>
          </a:p>
        </p:txBody>
      </p:sp>
      <p:sp>
        <p:nvSpPr>
          <p:cNvPr id="68" name="TextBox 67">
            <a:extLst>
              <a:ext uri="{FF2B5EF4-FFF2-40B4-BE49-F238E27FC236}">
                <a16:creationId xmlns:a16="http://schemas.microsoft.com/office/drawing/2014/main" id="{125729E3-6785-E343-9B46-E72D15D54942}"/>
              </a:ext>
            </a:extLst>
          </p:cNvPr>
          <p:cNvSpPr txBox="1"/>
          <p:nvPr/>
        </p:nvSpPr>
        <p:spPr>
          <a:xfrm>
            <a:off x="6435597" y="3440695"/>
            <a:ext cx="418704" cy="369332"/>
          </a:xfrm>
          <a:prstGeom prst="rect">
            <a:avLst/>
          </a:prstGeom>
          <a:noFill/>
        </p:spPr>
        <p:txBody>
          <a:bodyPr wrap="none" rtlCol="0">
            <a:spAutoFit/>
          </a:bodyPr>
          <a:lstStyle/>
          <a:p>
            <a:r>
              <a:rPr lang="en-US" dirty="0">
                <a:solidFill>
                  <a:schemeClr val="bg1">
                    <a:lumMod val="85000"/>
                  </a:schemeClr>
                </a:solidFill>
              </a:rPr>
              <a:t>12</a:t>
            </a:r>
          </a:p>
        </p:txBody>
      </p:sp>
      <p:sp>
        <p:nvSpPr>
          <p:cNvPr id="69" name="TextBox 68">
            <a:extLst>
              <a:ext uri="{FF2B5EF4-FFF2-40B4-BE49-F238E27FC236}">
                <a16:creationId xmlns:a16="http://schemas.microsoft.com/office/drawing/2014/main" id="{B26C936C-82D8-6C4E-9779-740E2EB0845A}"/>
              </a:ext>
            </a:extLst>
          </p:cNvPr>
          <p:cNvSpPr txBox="1"/>
          <p:nvPr/>
        </p:nvSpPr>
        <p:spPr>
          <a:xfrm>
            <a:off x="6437918" y="4218793"/>
            <a:ext cx="418704" cy="369332"/>
          </a:xfrm>
          <a:prstGeom prst="rect">
            <a:avLst/>
          </a:prstGeom>
          <a:noFill/>
        </p:spPr>
        <p:txBody>
          <a:bodyPr wrap="none" rtlCol="0">
            <a:spAutoFit/>
          </a:bodyPr>
          <a:lstStyle/>
          <a:p>
            <a:r>
              <a:rPr lang="en-US" dirty="0">
                <a:solidFill>
                  <a:schemeClr val="bg1">
                    <a:lumMod val="85000"/>
                  </a:schemeClr>
                </a:solidFill>
              </a:rPr>
              <a:t>13</a:t>
            </a:r>
          </a:p>
        </p:txBody>
      </p:sp>
      <p:sp>
        <p:nvSpPr>
          <p:cNvPr id="70" name="TextBox 69">
            <a:extLst>
              <a:ext uri="{FF2B5EF4-FFF2-40B4-BE49-F238E27FC236}">
                <a16:creationId xmlns:a16="http://schemas.microsoft.com/office/drawing/2014/main" id="{6AFFA3D8-0AEA-4B48-BFDB-06670AED8E14}"/>
              </a:ext>
            </a:extLst>
          </p:cNvPr>
          <p:cNvSpPr txBox="1"/>
          <p:nvPr/>
        </p:nvSpPr>
        <p:spPr>
          <a:xfrm>
            <a:off x="6435597" y="4999030"/>
            <a:ext cx="418704" cy="369332"/>
          </a:xfrm>
          <a:prstGeom prst="rect">
            <a:avLst/>
          </a:prstGeom>
          <a:noFill/>
        </p:spPr>
        <p:txBody>
          <a:bodyPr wrap="none" rtlCol="0">
            <a:spAutoFit/>
          </a:bodyPr>
          <a:lstStyle/>
          <a:p>
            <a:r>
              <a:rPr lang="en-US" dirty="0">
                <a:solidFill>
                  <a:schemeClr val="bg1">
                    <a:lumMod val="85000"/>
                  </a:schemeClr>
                </a:solidFill>
              </a:rPr>
              <a:t>14</a:t>
            </a:r>
          </a:p>
        </p:txBody>
      </p:sp>
      <p:sp>
        <p:nvSpPr>
          <p:cNvPr id="71" name="TextBox 70">
            <a:extLst>
              <a:ext uri="{FF2B5EF4-FFF2-40B4-BE49-F238E27FC236}">
                <a16:creationId xmlns:a16="http://schemas.microsoft.com/office/drawing/2014/main" id="{11C86C76-DE3E-F84C-8252-A7A975D96732}"/>
              </a:ext>
            </a:extLst>
          </p:cNvPr>
          <p:cNvSpPr txBox="1"/>
          <p:nvPr/>
        </p:nvSpPr>
        <p:spPr>
          <a:xfrm>
            <a:off x="6435913" y="5782114"/>
            <a:ext cx="418704" cy="369332"/>
          </a:xfrm>
          <a:prstGeom prst="rect">
            <a:avLst/>
          </a:prstGeom>
          <a:noFill/>
        </p:spPr>
        <p:txBody>
          <a:bodyPr wrap="none" rtlCol="0">
            <a:spAutoFit/>
          </a:bodyPr>
          <a:lstStyle/>
          <a:p>
            <a:r>
              <a:rPr lang="en-US" dirty="0">
                <a:solidFill>
                  <a:schemeClr val="bg1">
                    <a:lumMod val="85000"/>
                  </a:schemeClr>
                </a:solidFill>
              </a:rPr>
              <a:t>15</a:t>
            </a:r>
          </a:p>
        </p:txBody>
      </p:sp>
      <p:sp>
        <p:nvSpPr>
          <p:cNvPr id="72" name="TextBox 71">
            <a:extLst>
              <a:ext uri="{FF2B5EF4-FFF2-40B4-BE49-F238E27FC236}">
                <a16:creationId xmlns:a16="http://schemas.microsoft.com/office/drawing/2014/main" id="{EACB3BB0-98E4-7440-8698-4B762299984E}"/>
              </a:ext>
            </a:extLst>
          </p:cNvPr>
          <p:cNvSpPr txBox="1"/>
          <p:nvPr/>
        </p:nvSpPr>
        <p:spPr>
          <a:xfrm>
            <a:off x="9203893" y="2655048"/>
            <a:ext cx="418704" cy="369332"/>
          </a:xfrm>
          <a:prstGeom prst="rect">
            <a:avLst/>
          </a:prstGeom>
          <a:noFill/>
        </p:spPr>
        <p:txBody>
          <a:bodyPr wrap="none" rtlCol="0">
            <a:spAutoFit/>
          </a:bodyPr>
          <a:lstStyle/>
          <a:p>
            <a:r>
              <a:rPr lang="en-US" dirty="0">
                <a:solidFill>
                  <a:schemeClr val="bg1">
                    <a:lumMod val="85000"/>
                  </a:schemeClr>
                </a:solidFill>
              </a:rPr>
              <a:t>16</a:t>
            </a:r>
          </a:p>
        </p:txBody>
      </p:sp>
      <p:sp>
        <p:nvSpPr>
          <p:cNvPr id="73" name="TextBox 72">
            <a:extLst>
              <a:ext uri="{FF2B5EF4-FFF2-40B4-BE49-F238E27FC236}">
                <a16:creationId xmlns:a16="http://schemas.microsoft.com/office/drawing/2014/main" id="{47E290E8-6D86-134D-B82D-93873193A28C}"/>
              </a:ext>
            </a:extLst>
          </p:cNvPr>
          <p:cNvSpPr txBox="1"/>
          <p:nvPr/>
        </p:nvSpPr>
        <p:spPr>
          <a:xfrm>
            <a:off x="9194299" y="3445036"/>
            <a:ext cx="418704" cy="369332"/>
          </a:xfrm>
          <a:prstGeom prst="rect">
            <a:avLst/>
          </a:prstGeom>
          <a:noFill/>
        </p:spPr>
        <p:txBody>
          <a:bodyPr wrap="none" rtlCol="0">
            <a:spAutoFit/>
          </a:bodyPr>
          <a:lstStyle/>
          <a:p>
            <a:r>
              <a:rPr lang="en-US" dirty="0">
                <a:solidFill>
                  <a:schemeClr val="bg1">
                    <a:lumMod val="85000"/>
                  </a:schemeClr>
                </a:solidFill>
              </a:rPr>
              <a:t>17</a:t>
            </a:r>
          </a:p>
        </p:txBody>
      </p:sp>
      <p:sp>
        <p:nvSpPr>
          <p:cNvPr id="74" name="TextBox 73">
            <a:extLst>
              <a:ext uri="{FF2B5EF4-FFF2-40B4-BE49-F238E27FC236}">
                <a16:creationId xmlns:a16="http://schemas.microsoft.com/office/drawing/2014/main" id="{3B959A09-F8F7-524C-BB6B-E706C2C984BE}"/>
              </a:ext>
            </a:extLst>
          </p:cNvPr>
          <p:cNvSpPr txBox="1"/>
          <p:nvPr/>
        </p:nvSpPr>
        <p:spPr>
          <a:xfrm>
            <a:off x="9200947" y="4210278"/>
            <a:ext cx="418704" cy="369332"/>
          </a:xfrm>
          <a:prstGeom prst="rect">
            <a:avLst/>
          </a:prstGeom>
          <a:noFill/>
        </p:spPr>
        <p:txBody>
          <a:bodyPr wrap="none" rtlCol="0">
            <a:spAutoFit/>
          </a:bodyPr>
          <a:lstStyle/>
          <a:p>
            <a:r>
              <a:rPr lang="en-US" dirty="0">
                <a:solidFill>
                  <a:schemeClr val="bg1">
                    <a:lumMod val="85000"/>
                  </a:schemeClr>
                </a:solidFill>
              </a:rPr>
              <a:t>18</a:t>
            </a:r>
          </a:p>
        </p:txBody>
      </p:sp>
      <p:sp>
        <p:nvSpPr>
          <p:cNvPr id="75" name="TextBox 74">
            <a:extLst>
              <a:ext uri="{FF2B5EF4-FFF2-40B4-BE49-F238E27FC236}">
                <a16:creationId xmlns:a16="http://schemas.microsoft.com/office/drawing/2014/main" id="{D8839CB0-DD3C-A240-BDFB-828E73357902}"/>
              </a:ext>
            </a:extLst>
          </p:cNvPr>
          <p:cNvSpPr txBox="1"/>
          <p:nvPr/>
        </p:nvSpPr>
        <p:spPr>
          <a:xfrm>
            <a:off x="9200947" y="5000729"/>
            <a:ext cx="418704" cy="369332"/>
          </a:xfrm>
          <a:prstGeom prst="rect">
            <a:avLst/>
          </a:prstGeom>
          <a:noFill/>
        </p:spPr>
        <p:txBody>
          <a:bodyPr wrap="none" rtlCol="0">
            <a:spAutoFit/>
          </a:bodyPr>
          <a:lstStyle/>
          <a:p>
            <a:r>
              <a:rPr lang="en-US" dirty="0">
                <a:solidFill>
                  <a:schemeClr val="bg1">
                    <a:lumMod val="85000"/>
                  </a:schemeClr>
                </a:solidFill>
              </a:rPr>
              <a:t>19</a:t>
            </a:r>
          </a:p>
        </p:txBody>
      </p:sp>
      <p:sp>
        <p:nvSpPr>
          <p:cNvPr id="76" name="TextBox 75">
            <a:extLst>
              <a:ext uri="{FF2B5EF4-FFF2-40B4-BE49-F238E27FC236}">
                <a16:creationId xmlns:a16="http://schemas.microsoft.com/office/drawing/2014/main" id="{D0CD9EAE-0B7C-C747-98E0-A1916E238923}"/>
              </a:ext>
            </a:extLst>
          </p:cNvPr>
          <p:cNvSpPr txBox="1"/>
          <p:nvPr/>
        </p:nvSpPr>
        <p:spPr>
          <a:xfrm>
            <a:off x="9194299" y="5778334"/>
            <a:ext cx="418704" cy="369332"/>
          </a:xfrm>
          <a:prstGeom prst="rect">
            <a:avLst/>
          </a:prstGeom>
          <a:noFill/>
        </p:spPr>
        <p:txBody>
          <a:bodyPr wrap="none" rtlCol="0">
            <a:spAutoFit/>
          </a:bodyPr>
          <a:lstStyle/>
          <a:p>
            <a:r>
              <a:rPr lang="en-US" dirty="0">
                <a:solidFill>
                  <a:schemeClr val="bg1">
                    <a:lumMod val="85000"/>
                  </a:schemeClr>
                </a:solidFill>
              </a:rPr>
              <a:t>20</a:t>
            </a:r>
          </a:p>
        </p:txBody>
      </p:sp>
      <p:sp>
        <p:nvSpPr>
          <p:cNvPr id="77" name="TextBox 76">
            <a:extLst>
              <a:ext uri="{FF2B5EF4-FFF2-40B4-BE49-F238E27FC236}">
                <a16:creationId xmlns:a16="http://schemas.microsoft.com/office/drawing/2014/main" id="{1EBF5CE6-3C54-DE46-996A-86A4CD64EF25}"/>
              </a:ext>
            </a:extLst>
          </p:cNvPr>
          <p:cNvSpPr txBox="1"/>
          <p:nvPr/>
        </p:nvSpPr>
        <p:spPr>
          <a:xfrm>
            <a:off x="9676361" y="4886213"/>
            <a:ext cx="2115485" cy="830997"/>
          </a:xfrm>
          <a:prstGeom prst="rect">
            <a:avLst/>
          </a:prstGeom>
          <a:noFill/>
        </p:spPr>
        <p:txBody>
          <a:bodyPr wrap="square" rtlCol="0">
            <a:spAutoFit/>
          </a:bodyPr>
          <a:lstStyle/>
          <a:p>
            <a:r>
              <a:rPr lang="en-US" sz="1600" dirty="0">
                <a:latin typeface="+mj-lt"/>
                <a:ea typeface="Apple SD Gothic Neo" panose="02000300000000000000" pitchFamily="2" charset="-127"/>
              </a:rPr>
              <a:t>Demographic classification and its evaluation</a:t>
            </a:r>
          </a:p>
        </p:txBody>
      </p:sp>
      <p:sp>
        <p:nvSpPr>
          <p:cNvPr id="80" name="TextBox 79">
            <a:extLst>
              <a:ext uri="{FF2B5EF4-FFF2-40B4-BE49-F238E27FC236}">
                <a16:creationId xmlns:a16="http://schemas.microsoft.com/office/drawing/2014/main" id="{B1C361E7-49B9-FF4A-82EF-509144DA2AC4}"/>
              </a:ext>
            </a:extLst>
          </p:cNvPr>
          <p:cNvSpPr txBox="1"/>
          <p:nvPr/>
        </p:nvSpPr>
        <p:spPr>
          <a:xfrm>
            <a:off x="1324911" y="1593802"/>
            <a:ext cx="2359507" cy="707886"/>
          </a:xfrm>
          <a:prstGeom prst="rect">
            <a:avLst/>
          </a:prstGeom>
          <a:noFill/>
        </p:spPr>
        <p:txBody>
          <a:bodyPr wrap="square" rtlCol="0">
            <a:spAutoFit/>
          </a:bodyPr>
          <a:lstStyle/>
          <a:p>
            <a:r>
              <a:rPr lang="en-US" sz="2000" dirty="0">
                <a:latin typeface="Franklin Gothic Demi Cond" panose="020B0706030402020204" pitchFamily="34" charset="0"/>
              </a:rPr>
              <a:t>Data </a:t>
            </a:r>
          </a:p>
          <a:p>
            <a:r>
              <a:rPr lang="en-US" sz="2000" dirty="0">
                <a:latin typeface="Franklin Gothic Demi Cond" panose="020B0706030402020204" pitchFamily="34" charset="0"/>
              </a:rPr>
              <a:t>Collection</a:t>
            </a:r>
            <a:endParaRPr lang="en-US" sz="3200" dirty="0">
              <a:latin typeface="Franklin Gothic Demi Cond" panose="020B0706030402020204" pitchFamily="34" charset="0"/>
            </a:endParaRPr>
          </a:p>
        </p:txBody>
      </p:sp>
      <p:sp>
        <p:nvSpPr>
          <p:cNvPr id="81" name="TextBox 80">
            <a:extLst>
              <a:ext uri="{FF2B5EF4-FFF2-40B4-BE49-F238E27FC236}">
                <a16:creationId xmlns:a16="http://schemas.microsoft.com/office/drawing/2014/main" id="{E1DB0A7E-855B-DF42-A6E4-DDF05BA8D084}"/>
              </a:ext>
            </a:extLst>
          </p:cNvPr>
          <p:cNvSpPr txBox="1"/>
          <p:nvPr/>
        </p:nvSpPr>
        <p:spPr>
          <a:xfrm>
            <a:off x="4104884" y="1593802"/>
            <a:ext cx="2359507" cy="707886"/>
          </a:xfrm>
          <a:prstGeom prst="rect">
            <a:avLst/>
          </a:prstGeom>
          <a:noFill/>
        </p:spPr>
        <p:txBody>
          <a:bodyPr wrap="square" rtlCol="0">
            <a:spAutoFit/>
          </a:bodyPr>
          <a:lstStyle/>
          <a:p>
            <a:r>
              <a:rPr lang="en-US" sz="2000" dirty="0">
                <a:latin typeface="Franklin Gothic Demi Cond" panose="020B0706030402020204" pitchFamily="34" charset="0"/>
              </a:rPr>
              <a:t>Features</a:t>
            </a:r>
          </a:p>
          <a:p>
            <a:r>
              <a:rPr lang="en-US" sz="2000" dirty="0">
                <a:latin typeface="Franklin Gothic Demi Cond" panose="020B0706030402020204" pitchFamily="34" charset="0"/>
              </a:rPr>
              <a:t>Selection</a:t>
            </a:r>
            <a:endParaRPr lang="en-US" sz="3200" dirty="0">
              <a:latin typeface="Franklin Gothic Demi Cond" panose="020B0706030402020204" pitchFamily="34" charset="0"/>
            </a:endParaRPr>
          </a:p>
        </p:txBody>
      </p:sp>
      <p:sp>
        <p:nvSpPr>
          <p:cNvPr id="82" name="TextBox 81">
            <a:extLst>
              <a:ext uri="{FF2B5EF4-FFF2-40B4-BE49-F238E27FC236}">
                <a16:creationId xmlns:a16="http://schemas.microsoft.com/office/drawing/2014/main" id="{2F5D5A27-8E68-DE45-B793-7173F44EFBAB}"/>
              </a:ext>
            </a:extLst>
          </p:cNvPr>
          <p:cNvSpPr txBox="1"/>
          <p:nvPr/>
        </p:nvSpPr>
        <p:spPr>
          <a:xfrm>
            <a:off x="7076949" y="1593802"/>
            <a:ext cx="2359507" cy="707886"/>
          </a:xfrm>
          <a:prstGeom prst="rect">
            <a:avLst/>
          </a:prstGeom>
          <a:noFill/>
        </p:spPr>
        <p:txBody>
          <a:bodyPr wrap="square" rtlCol="0">
            <a:spAutoFit/>
          </a:bodyPr>
          <a:lstStyle/>
          <a:p>
            <a:r>
              <a:rPr lang="en-US" sz="2000" dirty="0">
                <a:latin typeface="Franklin Gothic Demi Cond" panose="020B0706030402020204" pitchFamily="34" charset="0"/>
              </a:rPr>
              <a:t>Area</a:t>
            </a:r>
          </a:p>
          <a:p>
            <a:r>
              <a:rPr lang="en-US" sz="2000" dirty="0">
                <a:latin typeface="Franklin Gothic Demi Cond" panose="020B0706030402020204" pitchFamily="34" charset="0"/>
              </a:rPr>
              <a:t>Scoring</a:t>
            </a:r>
            <a:endParaRPr lang="en-US" sz="3200" dirty="0">
              <a:latin typeface="Franklin Gothic Demi Cond" panose="020B0706030402020204" pitchFamily="34" charset="0"/>
            </a:endParaRPr>
          </a:p>
        </p:txBody>
      </p:sp>
      <p:sp>
        <p:nvSpPr>
          <p:cNvPr id="83" name="TextBox 82">
            <a:extLst>
              <a:ext uri="{FF2B5EF4-FFF2-40B4-BE49-F238E27FC236}">
                <a16:creationId xmlns:a16="http://schemas.microsoft.com/office/drawing/2014/main" id="{A216E479-3638-D343-86C6-847EC343D742}"/>
              </a:ext>
            </a:extLst>
          </p:cNvPr>
          <p:cNvSpPr txBox="1"/>
          <p:nvPr/>
        </p:nvSpPr>
        <p:spPr>
          <a:xfrm>
            <a:off x="9832493" y="1593802"/>
            <a:ext cx="2359507" cy="707886"/>
          </a:xfrm>
          <a:prstGeom prst="rect">
            <a:avLst/>
          </a:prstGeom>
          <a:noFill/>
        </p:spPr>
        <p:txBody>
          <a:bodyPr wrap="square" rtlCol="0">
            <a:spAutoFit/>
          </a:bodyPr>
          <a:lstStyle/>
          <a:p>
            <a:r>
              <a:rPr lang="en-US" sz="2000" dirty="0">
                <a:latin typeface="Franklin Gothic Demi Cond" panose="020B0706030402020204" pitchFamily="34" charset="0"/>
              </a:rPr>
              <a:t>Area</a:t>
            </a:r>
          </a:p>
          <a:p>
            <a:r>
              <a:rPr lang="en-US" sz="2000" dirty="0">
                <a:latin typeface="Franklin Gothic Demi Cond" panose="020B0706030402020204" pitchFamily="34" charset="0"/>
              </a:rPr>
              <a:t>Characteristics</a:t>
            </a:r>
            <a:endParaRPr lang="en-US" sz="3200" dirty="0">
              <a:latin typeface="Franklin Gothic Demi Cond" panose="020B0706030402020204" pitchFamily="34" charset="0"/>
            </a:endParaRPr>
          </a:p>
        </p:txBody>
      </p:sp>
      <p:cxnSp>
        <p:nvCxnSpPr>
          <p:cNvPr id="87" name="Elbow Connector 86">
            <a:extLst>
              <a:ext uri="{FF2B5EF4-FFF2-40B4-BE49-F238E27FC236}">
                <a16:creationId xmlns:a16="http://schemas.microsoft.com/office/drawing/2014/main" id="{B3C897BE-8E68-5E46-9A3C-6B3AF1C7AEF7}"/>
              </a:ext>
            </a:extLst>
          </p:cNvPr>
          <p:cNvCxnSpPr>
            <a:stCxn id="17" idx="4"/>
            <a:endCxn id="66" idx="2"/>
          </p:cNvCxnSpPr>
          <p:nvPr/>
        </p:nvCxnSpPr>
        <p:spPr>
          <a:xfrm rot="5400000" flipH="1" flipV="1">
            <a:off x="2289109" y="4782356"/>
            <a:ext cx="23875" cy="2785084"/>
          </a:xfrm>
          <a:prstGeom prst="bentConnector3">
            <a:avLst>
              <a:gd name="adj1" fmla="val -957487"/>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E7F1698F-9BD7-6843-8544-81DB632A7083}"/>
              </a:ext>
            </a:extLst>
          </p:cNvPr>
          <p:cNvCxnSpPr>
            <a:cxnSpLocks/>
            <a:stCxn id="24" idx="0"/>
            <a:endCxn id="67" idx="0"/>
          </p:cNvCxnSpPr>
          <p:nvPr/>
        </p:nvCxnSpPr>
        <p:spPr>
          <a:xfrm rot="16200000" flipH="1">
            <a:off x="5154191" y="1154388"/>
            <a:ext cx="20503" cy="2947715"/>
          </a:xfrm>
          <a:prstGeom prst="bentConnector3">
            <a:avLst>
              <a:gd name="adj1" fmla="val -1114959"/>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9990154-441B-E149-955C-C3CF5AA65456}"/>
              </a:ext>
            </a:extLst>
          </p:cNvPr>
          <p:cNvCxnSpPr>
            <a:cxnSpLocks/>
            <a:stCxn id="44" idx="4"/>
            <a:endCxn id="76" idx="2"/>
          </p:cNvCxnSpPr>
          <p:nvPr/>
        </p:nvCxnSpPr>
        <p:spPr>
          <a:xfrm rot="5400000" flipH="1" flipV="1">
            <a:off x="8004715" y="4787900"/>
            <a:ext cx="39169" cy="2758702"/>
          </a:xfrm>
          <a:prstGeom prst="bentConnector3">
            <a:avLst>
              <a:gd name="adj1" fmla="val -583625"/>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0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D36EC4-0912-3041-BE80-CF622F0AB58B}"/>
              </a:ext>
            </a:extLst>
          </p:cNvPr>
          <p:cNvPicPr>
            <a:picLocks noChangeAspect="1"/>
          </p:cNvPicPr>
          <p:nvPr/>
        </p:nvPicPr>
        <p:blipFill>
          <a:blip r:embed="rId2"/>
          <a:stretch>
            <a:fillRect/>
          </a:stretch>
        </p:blipFill>
        <p:spPr>
          <a:xfrm>
            <a:off x="544010" y="1363844"/>
            <a:ext cx="864000" cy="864983"/>
          </a:xfrm>
          <a:prstGeom prst="rect">
            <a:avLst/>
          </a:prstGeom>
        </p:spPr>
      </p:pic>
      <p:sp>
        <p:nvSpPr>
          <p:cNvPr id="8" name="Rectangle 7">
            <a:extLst>
              <a:ext uri="{FF2B5EF4-FFF2-40B4-BE49-F238E27FC236}">
                <a16:creationId xmlns:a16="http://schemas.microsoft.com/office/drawing/2014/main" id="{295A47E6-0621-2D4F-951D-3AE013D5F787}"/>
              </a:ext>
            </a:extLst>
          </p:cNvPr>
          <p:cNvSpPr/>
          <p:nvPr/>
        </p:nvSpPr>
        <p:spPr>
          <a:xfrm>
            <a:off x="544010" y="179270"/>
            <a:ext cx="3306354" cy="1015663"/>
          </a:xfrm>
          <a:prstGeom prst="rect">
            <a:avLst/>
          </a:prstGeom>
        </p:spPr>
        <p:txBody>
          <a:bodyPr wrap="none">
            <a:spAutoFit/>
          </a:bodyPr>
          <a:lstStyle/>
          <a:p>
            <a:r>
              <a:rPr lang="en-ID" sz="6000" dirty="0">
                <a:solidFill>
                  <a:schemeClr val="tx2">
                    <a:lumMod val="50000"/>
                  </a:schemeClr>
                </a:solidFill>
                <a:latin typeface="Franklin Gothic Demi Cond" panose="020B0706030402020204" pitchFamily="34" charset="0"/>
              </a:rPr>
              <a:t>Main topic</a:t>
            </a:r>
            <a:endParaRPr lang="en-US" sz="6000" dirty="0">
              <a:solidFill>
                <a:schemeClr val="tx2">
                  <a:lumMod val="50000"/>
                </a:schemeClr>
              </a:solidFill>
              <a:latin typeface="Franklin Gothic Demi Cond" panose="020B0706030402020204" pitchFamily="34" charset="0"/>
            </a:endParaRPr>
          </a:p>
        </p:txBody>
      </p:sp>
      <p:sp>
        <p:nvSpPr>
          <p:cNvPr id="59" name="TextBox 58">
            <a:extLst>
              <a:ext uri="{FF2B5EF4-FFF2-40B4-BE49-F238E27FC236}">
                <a16:creationId xmlns:a16="http://schemas.microsoft.com/office/drawing/2014/main" id="{7E5752B1-2E38-FA44-99C9-B8ABD5F1661D}"/>
              </a:ext>
            </a:extLst>
          </p:cNvPr>
          <p:cNvSpPr txBox="1"/>
          <p:nvPr/>
        </p:nvSpPr>
        <p:spPr>
          <a:xfrm>
            <a:off x="1236492" y="2676270"/>
            <a:ext cx="4859508" cy="400110"/>
          </a:xfrm>
          <a:prstGeom prst="rect">
            <a:avLst/>
          </a:prstGeom>
          <a:noFill/>
        </p:spPr>
        <p:txBody>
          <a:bodyPr wrap="square" rtlCol="0">
            <a:spAutoFit/>
          </a:bodyPr>
          <a:lstStyle/>
          <a:p>
            <a:r>
              <a:rPr lang="en-US" sz="2000" dirty="0">
                <a:latin typeface="Franklin Gothic Medium" panose="020B0603020102020204" pitchFamily="34" charset="0"/>
                <a:ea typeface="Apple SD Gothic Neo" panose="02000300000000000000" pitchFamily="2" charset="-127"/>
              </a:rPr>
              <a:t>Clustering approach and its evaluation</a:t>
            </a:r>
          </a:p>
        </p:txBody>
      </p:sp>
      <p:sp>
        <p:nvSpPr>
          <p:cNvPr id="60" name="TextBox 59">
            <a:extLst>
              <a:ext uri="{FF2B5EF4-FFF2-40B4-BE49-F238E27FC236}">
                <a16:creationId xmlns:a16="http://schemas.microsoft.com/office/drawing/2014/main" id="{2224BB2B-2F60-AF49-8E86-197C4F99C671}"/>
              </a:ext>
            </a:extLst>
          </p:cNvPr>
          <p:cNvSpPr txBox="1"/>
          <p:nvPr/>
        </p:nvSpPr>
        <p:spPr>
          <a:xfrm>
            <a:off x="1236490" y="3401650"/>
            <a:ext cx="4467623" cy="400110"/>
          </a:xfrm>
          <a:prstGeom prst="rect">
            <a:avLst/>
          </a:prstGeom>
          <a:noFill/>
        </p:spPr>
        <p:txBody>
          <a:bodyPr wrap="square" rtlCol="0">
            <a:spAutoFit/>
          </a:bodyPr>
          <a:lstStyle/>
          <a:p>
            <a:r>
              <a:rPr lang="en-US" sz="2000" dirty="0">
                <a:latin typeface="Franklin Gothic Medium" panose="020B0603020102020204" pitchFamily="34" charset="0"/>
                <a:ea typeface="Apple SD Gothic Neo" panose="02000300000000000000" pitchFamily="2" charset="-127"/>
              </a:rPr>
              <a:t>Sentiment Analysis and its evaluation </a:t>
            </a:r>
          </a:p>
        </p:txBody>
      </p:sp>
      <p:sp>
        <p:nvSpPr>
          <p:cNvPr id="61" name="TextBox 60">
            <a:extLst>
              <a:ext uri="{FF2B5EF4-FFF2-40B4-BE49-F238E27FC236}">
                <a16:creationId xmlns:a16="http://schemas.microsoft.com/office/drawing/2014/main" id="{03CEB72F-413F-034C-9AB9-B5685C9155FD}"/>
              </a:ext>
            </a:extLst>
          </p:cNvPr>
          <p:cNvSpPr txBox="1"/>
          <p:nvPr/>
        </p:nvSpPr>
        <p:spPr>
          <a:xfrm>
            <a:off x="1236490" y="4214334"/>
            <a:ext cx="5075047" cy="400110"/>
          </a:xfrm>
          <a:prstGeom prst="rect">
            <a:avLst/>
          </a:prstGeom>
          <a:noFill/>
        </p:spPr>
        <p:txBody>
          <a:bodyPr wrap="square" rtlCol="0">
            <a:spAutoFit/>
          </a:bodyPr>
          <a:lstStyle/>
          <a:p>
            <a:r>
              <a:rPr lang="en-US" sz="2000" dirty="0">
                <a:latin typeface="Franklin Gothic Medium" panose="020B0603020102020204" pitchFamily="34" charset="0"/>
                <a:ea typeface="Apple SD Gothic Neo" panose="02000300000000000000" pitchFamily="2" charset="-127"/>
              </a:rPr>
              <a:t>Topic Modelling and its evaluation</a:t>
            </a:r>
          </a:p>
        </p:txBody>
      </p:sp>
      <p:sp>
        <p:nvSpPr>
          <p:cNvPr id="62" name="TextBox 61">
            <a:extLst>
              <a:ext uri="{FF2B5EF4-FFF2-40B4-BE49-F238E27FC236}">
                <a16:creationId xmlns:a16="http://schemas.microsoft.com/office/drawing/2014/main" id="{9A9C7A0C-89B3-AD40-86E2-3E8E76A29D64}"/>
              </a:ext>
            </a:extLst>
          </p:cNvPr>
          <p:cNvSpPr txBox="1"/>
          <p:nvPr/>
        </p:nvSpPr>
        <p:spPr>
          <a:xfrm>
            <a:off x="1236490" y="5740321"/>
            <a:ext cx="3797789" cy="400110"/>
          </a:xfrm>
          <a:prstGeom prst="rect">
            <a:avLst/>
          </a:prstGeom>
          <a:noFill/>
        </p:spPr>
        <p:txBody>
          <a:bodyPr wrap="square" rtlCol="0">
            <a:spAutoFit/>
          </a:bodyPr>
          <a:lstStyle/>
          <a:p>
            <a:r>
              <a:rPr lang="en-US" sz="2000" dirty="0">
                <a:latin typeface="Franklin Gothic Medium" panose="020B0603020102020204" pitchFamily="34" charset="0"/>
                <a:ea typeface="Apple SD Gothic Neo" panose="02000300000000000000" pitchFamily="2" charset="-127"/>
              </a:rPr>
              <a:t>Web Application development</a:t>
            </a:r>
          </a:p>
        </p:txBody>
      </p:sp>
      <p:sp>
        <p:nvSpPr>
          <p:cNvPr id="77" name="TextBox 76">
            <a:extLst>
              <a:ext uri="{FF2B5EF4-FFF2-40B4-BE49-F238E27FC236}">
                <a16:creationId xmlns:a16="http://schemas.microsoft.com/office/drawing/2014/main" id="{1EBF5CE6-3C54-DE46-996A-86A4CD64EF25}"/>
              </a:ext>
            </a:extLst>
          </p:cNvPr>
          <p:cNvSpPr txBox="1"/>
          <p:nvPr/>
        </p:nvSpPr>
        <p:spPr>
          <a:xfrm>
            <a:off x="1264930" y="4973297"/>
            <a:ext cx="6207751" cy="400110"/>
          </a:xfrm>
          <a:prstGeom prst="rect">
            <a:avLst/>
          </a:prstGeom>
          <a:noFill/>
        </p:spPr>
        <p:txBody>
          <a:bodyPr wrap="square" rtlCol="0">
            <a:spAutoFit/>
          </a:bodyPr>
          <a:lstStyle/>
          <a:p>
            <a:r>
              <a:rPr lang="en-US" sz="2000" dirty="0">
                <a:latin typeface="Franklin Gothic Medium" panose="020B0603020102020204" pitchFamily="34" charset="0"/>
                <a:ea typeface="Apple SD Gothic Neo" panose="02000300000000000000" pitchFamily="2" charset="-127"/>
              </a:rPr>
              <a:t>Demographic classification and its evaluation</a:t>
            </a:r>
          </a:p>
        </p:txBody>
      </p:sp>
      <p:sp>
        <p:nvSpPr>
          <p:cNvPr id="83" name="TextBox 82">
            <a:extLst>
              <a:ext uri="{FF2B5EF4-FFF2-40B4-BE49-F238E27FC236}">
                <a16:creationId xmlns:a16="http://schemas.microsoft.com/office/drawing/2014/main" id="{A216E479-3638-D343-86C6-847EC343D742}"/>
              </a:ext>
            </a:extLst>
          </p:cNvPr>
          <p:cNvSpPr txBox="1"/>
          <p:nvPr/>
        </p:nvSpPr>
        <p:spPr>
          <a:xfrm>
            <a:off x="1421063" y="1593802"/>
            <a:ext cx="3833108" cy="707886"/>
          </a:xfrm>
          <a:prstGeom prst="rect">
            <a:avLst/>
          </a:prstGeom>
          <a:noFill/>
        </p:spPr>
        <p:txBody>
          <a:bodyPr wrap="square" rtlCol="0">
            <a:spAutoFit/>
          </a:bodyPr>
          <a:lstStyle/>
          <a:p>
            <a:r>
              <a:rPr lang="en-US" sz="2000" dirty="0">
                <a:latin typeface="Franklin Gothic Demi Cond" panose="020B0706030402020204" pitchFamily="34" charset="0"/>
              </a:rPr>
              <a:t>Area</a:t>
            </a:r>
          </a:p>
          <a:p>
            <a:r>
              <a:rPr lang="en-US" sz="2000" dirty="0">
                <a:latin typeface="Franklin Gothic Demi Cond" panose="020B0706030402020204" pitchFamily="34" charset="0"/>
              </a:rPr>
              <a:t>Characteristics</a:t>
            </a:r>
            <a:endParaRPr lang="en-US" sz="3200" dirty="0">
              <a:latin typeface="Franklin Gothic Demi Cond" panose="020B0706030402020204" pitchFamily="34" charset="0"/>
            </a:endParaRPr>
          </a:p>
        </p:txBody>
      </p:sp>
      <p:sp>
        <p:nvSpPr>
          <p:cNvPr id="84" name="Oval 83">
            <a:extLst>
              <a:ext uri="{FF2B5EF4-FFF2-40B4-BE49-F238E27FC236}">
                <a16:creationId xmlns:a16="http://schemas.microsoft.com/office/drawing/2014/main" id="{BEEDC845-2A12-8346-8ED1-F0328EC19108}"/>
              </a:ext>
            </a:extLst>
          </p:cNvPr>
          <p:cNvSpPr/>
          <p:nvPr/>
        </p:nvSpPr>
        <p:spPr>
          <a:xfrm>
            <a:off x="692505" y="261799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85" name="Oval 84">
            <a:extLst>
              <a:ext uri="{FF2B5EF4-FFF2-40B4-BE49-F238E27FC236}">
                <a16:creationId xmlns:a16="http://schemas.microsoft.com/office/drawing/2014/main" id="{DD907C98-7EFD-7843-BC17-D6FDCFCBFD35}"/>
              </a:ext>
            </a:extLst>
          </p:cNvPr>
          <p:cNvSpPr/>
          <p:nvPr/>
        </p:nvSpPr>
        <p:spPr>
          <a:xfrm>
            <a:off x="692505" y="3401650"/>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86" name="Rectangle 85">
            <a:extLst>
              <a:ext uri="{FF2B5EF4-FFF2-40B4-BE49-F238E27FC236}">
                <a16:creationId xmlns:a16="http://schemas.microsoft.com/office/drawing/2014/main" id="{3288FAE8-B784-5A48-8139-270F366829A4}"/>
              </a:ext>
            </a:extLst>
          </p:cNvPr>
          <p:cNvSpPr/>
          <p:nvPr/>
        </p:nvSpPr>
        <p:spPr>
          <a:xfrm>
            <a:off x="885646" y="3049993"/>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9" name="Oval 88">
            <a:extLst>
              <a:ext uri="{FF2B5EF4-FFF2-40B4-BE49-F238E27FC236}">
                <a16:creationId xmlns:a16="http://schemas.microsoft.com/office/drawing/2014/main" id="{9894B2D3-3188-D04B-83A0-08B03B19EAA9}"/>
              </a:ext>
            </a:extLst>
          </p:cNvPr>
          <p:cNvSpPr/>
          <p:nvPr/>
        </p:nvSpPr>
        <p:spPr>
          <a:xfrm>
            <a:off x="692505" y="4185306"/>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90" name="Rectangle 89">
            <a:extLst>
              <a:ext uri="{FF2B5EF4-FFF2-40B4-BE49-F238E27FC236}">
                <a16:creationId xmlns:a16="http://schemas.microsoft.com/office/drawing/2014/main" id="{1939FBA4-99FC-B64B-90BE-204572568982}"/>
              </a:ext>
            </a:extLst>
          </p:cNvPr>
          <p:cNvSpPr/>
          <p:nvPr/>
        </p:nvSpPr>
        <p:spPr>
          <a:xfrm>
            <a:off x="885646" y="3833649"/>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2" name="Oval 91">
            <a:extLst>
              <a:ext uri="{FF2B5EF4-FFF2-40B4-BE49-F238E27FC236}">
                <a16:creationId xmlns:a16="http://schemas.microsoft.com/office/drawing/2014/main" id="{A8A5F10C-212A-8B43-A175-1D1AA7149FFA}"/>
              </a:ext>
            </a:extLst>
          </p:cNvPr>
          <p:cNvSpPr/>
          <p:nvPr/>
        </p:nvSpPr>
        <p:spPr>
          <a:xfrm>
            <a:off x="692505" y="49689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93" name="Rectangle 92">
            <a:extLst>
              <a:ext uri="{FF2B5EF4-FFF2-40B4-BE49-F238E27FC236}">
                <a16:creationId xmlns:a16="http://schemas.microsoft.com/office/drawing/2014/main" id="{A6138F57-BDB4-2047-9C22-AABDC197A44D}"/>
              </a:ext>
            </a:extLst>
          </p:cNvPr>
          <p:cNvSpPr/>
          <p:nvPr/>
        </p:nvSpPr>
        <p:spPr>
          <a:xfrm>
            <a:off x="885646" y="46173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4" name="Oval 93">
            <a:extLst>
              <a:ext uri="{FF2B5EF4-FFF2-40B4-BE49-F238E27FC236}">
                <a16:creationId xmlns:a16="http://schemas.microsoft.com/office/drawing/2014/main" id="{A30EB0D5-15E9-1047-82C5-16258BAC3C07}"/>
              </a:ext>
            </a:extLst>
          </p:cNvPr>
          <p:cNvSpPr/>
          <p:nvPr/>
        </p:nvSpPr>
        <p:spPr>
          <a:xfrm>
            <a:off x="692505" y="5754835"/>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95" name="Rectangle 94">
            <a:extLst>
              <a:ext uri="{FF2B5EF4-FFF2-40B4-BE49-F238E27FC236}">
                <a16:creationId xmlns:a16="http://schemas.microsoft.com/office/drawing/2014/main" id="{D5903FA2-91F9-A141-BE94-702A30AABA08}"/>
              </a:ext>
            </a:extLst>
          </p:cNvPr>
          <p:cNvSpPr/>
          <p:nvPr/>
        </p:nvSpPr>
        <p:spPr>
          <a:xfrm>
            <a:off x="885646" y="5403178"/>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911799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7EDE0-B064-9246-8866-4FCBD71B559F}"/>
              </a:ext>
            </a:extLst>
          </p:cNvPr>
          <p:cNvSpPr/>
          <p:nvPr/>
        </p:nvSpPr>
        <p:spPr>
          <a:xfrm rot="16200000">
            <a:off x="396056" y="4769364"/>
            <a:ext cx="1332000" cy="14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862CBD-6797-AE46-9A07-4F2B385CDECD}"/>
              </a:ext>
            </a:extLst>
          </p:cNvPr>
          <p:cNvSpPr/>
          <p:nvPr/>
        </p:nvSpPr>
        <p:spPr>
          <a:xfrm>
            <a:off x="1190152" y="4324445"/>
            <a:ext cx="5054782" cy="830997"/>
          </a:xfrm>
          <a:prstGeom prst="rect">
            <a:avLst/>
          </a:prstGeom>
        </p:spPr>
        <p:txBody>
          <a:bodyPr wrap="none">
            <a:spAutoFit/>
          </a:bodyPr>
          <a:lstStyle/>
          <a:p>
            <a:r>
              <a:rPr lang="en-ID" sz="4800" dirty="0">
                <a:solidFill>
                  <a:schemeClr val="bg1"/>
                </a:solidFill>
                <a:latin typeface="Franklin Gothic Demi Cond" panose="020B0706030402020204" pitchFamily="34" charset="0"/>
              </a:rPr>
              <a:t>Data Pre-processing </a:t>
            </a:r>
          </a:p>
        </p:txBody>
      </p:sp>
      <p:sp>
        <p:nvSpPr>
          <p:cNvPr id="2" name="Rectangle 1">
            <a:extLst>
              <a:ext uri="{FF2B5EF4-FFF2-40B4-BE49-F238E27FC236}">
                <a16:creationId xmlns:a16="http://schemas.microsoft.com/office/drawing/2014/main" id="{6CB780F3-D733-244B-AF9E-9D5016AE7137}"/>
              </a:ext>
            </a:extLst>
          </p:cNvPr>
          <p:cNvSpPr/>
          <p:nvPr/>
        </p:nvSpPr>
        <p:spPr>
          <a:xfrm>
            <a:off x="1259932" y="4070434"/>
            <a:ext cx="1234633" cy="461665"/>
          </a:xfrm>
          <a:prstGeom prst="rect">
            <a:avLst/>
          </a:prstGeom>
        </p:spPr>
        <p:txBody>
          <a:bodyPr wrap="none">
            <a:spAutoFit/>
          </a:bodyPr>
          <a:lstStyle/>
          <a:p>
            <a:r>
              <a:rPr lang="en-ID" sz="2400" dirty="0">
                <a:solidFill>
                  <a:schemeClr val="bg1"/>
                </a:solidFill>
                <a:latin typeface="Franklin Gothic Demi Cond" panose="020B0706030402020204" pitchFamily="34" charset="0"/>
              </a:rPr>
              <a:t>A brief of</a:t>
            </a:r>
            <a:endParaRPr lang="en-US" sz="2400" dirty="0"/>
          </a:p>
        </p:txBody>
      </p:sp>
      <p:sp>
        <p:nvSpPr>
          <p:cNvPr id="8" name="Rectangle 7">
            <a:extLst>
              <a:ext uri="{FF2B5EF4-FFF2-40B4-BE49-F238E27FC236}">
                <a16:creationId xmlns:a16="http://schemas.microsoft.com/office/drawing/2014/main" id="{BF6C72CE-0259-0040-AB12-CD92ADE3202B}"/>
              </a:ext>
            </a:extLst>
          </p:cNvPr>
          <p:cNvSpPr/>
          <p:nvPr/>
        </p:nvSpPr>
        <p:spPr>
          <a:xfrm>
            <a:off x="1190152" y="4898040"/>
            <a:ext cx="4463851" cy="830997"/>
          </a:xfrm>
          <a:prstGeom prst="rect">
            <a:avLst/>
          </a:prstGeom>
        </p:spPr>
        <p:txBody>
          <a:bodyPr wrap="none">
            <a:spAutoFit/>
          </a:bodyPr>
          <a:lstStyle/>
          <a:p>
            <a:r>
              <a:rPr lang="en-ID" sz="4800" dirty="0">
                <a:solidFill>
                  <a:schemeClr val="bg1"/>
                </a:solidFill>
                <a:latin typeface="Franklin Gothic Demi Cond" panose="020B0706030402020204" pitchFamily="34" charset="0"/>
              </a:rPr>
              <a:t>Scoring</a:t>
            </a:r>
            <a:r>
              <a:rPr lang="en-US" sz="4800" dirty="0">
                <a:solidFill>
                  <a:schemeClr val="bg1"/>
                </a:solidFill>
                <a:latin typeface="Franklin Gothic Demi Cond" panose="020B0706030402020204" pitchFamily="34" charset="0"/>
              </a:rPr>
              <a:t> Technique</a:t>
            </a:r>
            <a:endParaRPr lang="en-ID" sz="48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417443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4445</Words>
  <Application>Microsoft Macintosh PowerPoint</Application>
  <PresentationFormat>Widescreen</PresentationFormat>
  <Paragraphs>1148</Paragraphs>
  <Slides>66</Slides>
  <Notes>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66</vt:i4>
      </vt:variant>
    </vt:vector>
  </HeadingPairs>
  <TitlesOfParts>
    <vt:vector size="82" baseType="lpstr">
      <vt:lpstr>-webkit-standard</vt:lpstr>
      <vt:lpstr>Arial</vt:lpstr>
      <vt:lpstr>Arial,Sans-Serif</vt:lpstr>
      <vt:lpstr>Calibri</vt:lpstr>
      <vt:lpstr>Calibri Light</vt:lpstr>
      <vt:lpstr>Cambria Math</vt:lpstr>
      <vt:lpstr>Franklin Gothic Demi</vt:lpstr>
      <vt:lpstr>Franklin Gothic Demi Cond</vt:lpstr>
      <vt:lpstr>Franklin Gothic Heavy</vt:lpstr>
      <vt:lpstr>Franklin Gothic Medium</vt:lpstr>
      <vt:lpstr>Franklin Gothic Medium Cond</vt:lpstr>
      <vt:lpstr>Route 159 Bold</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Indah Permatasari</dc:creator>
  <cp:lastModifiedBy>Indah Permatasari</cp:lastModifiedBy>
  <cp:revision>84</cp:revision>
  <dcterms:created xsi:type="dcterms:W3CDTF">2019-11-11T13:01:49Z</dcterms:created>
  <dcterms:modified xsi:type="dcterms:W3CDTF">2019-11-12T01:14:51Z</dcterms:modified>
</cp:coreProperties>
</file>